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0"/>
  </p:notesMasterIdLst>
  <p:handoutMasterIdLst>
    <p:handoutMasterId r:id="rId51"/>
  </p:handoutMasterIdLst>
  <p:sldIdLst>
    <p:sldId id="357" r:id="rId2"/>
    <p:sldId id="257" r:id="rId3"/>
    <p:sldId id="339" r:id="rId4"/>
    <p:sldId id="283" r:id="rId5"/>
    <p:sldId id="359" r:id="rId6"/>
    <p:sldId id="323" r:id="rId7"/>
    <p:sldId id="284" r:id="rId8"/>
    <p:sldId id="332" r:id="rId9"/>
    <p:sldId id="360" r:id="rId10"/>
    <p:sldId id="361" r:id="rId11"/>
    <p:sldId id="362" r:id="rId12"/>
    <p:sldId id="363" r:id="rId13"/>
    <p:sldId id="321" r:id="rId14"/>
    <p:sldId id="348" r:id="rId15"/>
    <p:sldId id="326" r:id="rId16"/>
    <p:sldId id="364" r:id="rId17"/>
    <p:sldId id="349" r:id="rId18"/>
    <p:sldId id="350" r:id="rId19"/>
    <p:sldId id="351" r:id="rId20"/>
    <p:sldId id="352" r:id="rId21"/>
    <p:sldId id="353" r:id="rId22"/>
    <p:sldId id="370" r:id="rId23"/>
    <p:sldId id="342" r:id="rId24"/>
    <p:sldId id="365" r:id="rId25"/>
    <p:sldId id="344" r:id="rId26"/>
    <p:sldId id="325" r:id="rId27"/>
    <p:sldId id="369" r:id="rId28"/>
    <p:sldId id="345" r:id="rId29"/>
    <p:sldId id="347" r:id="rId30"/>
    <p:sldId id="346" r:id="rId31"/>
    <p:sldId id="331" r:id="rId32"/>
    <p:sldId id="366" r:id="rId33"/>
    <p:sldId id="328" r:id="rId34"/>
    <p:sldId id="373" r:id="rId35"/>
    <p:sldId id="372" r:id="rId36"/>
    <p:sldId id="337" r:id="rId37"/>
    <p:sldId id="367" r:id="rId38"/>
    <p:sldId id="371" r:id="rId39"/>
    <p:sldId id="324" r:id="rId40"/>
    <p:sldId id="355" r:id="rId41"/>
    <p:sldId id="354" r:id="rId42"/>
    <p:sldId id="322" r:id="rId43"/>
    <p:sldId id="368" r:id="rId44"/>
    <p:sldId id="334" r:id="rId45"/>
    <p:sldId id="340" r:id="rId46"/>
    <p:sldId id="327" r:id="rId47"/>
    <p:sldId id="262" r:id="rId48"/>
    <p:sldId id="336"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D8E8"/>
    <a:srgbClr val="1872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44467" autoAdjust="0"/>
  </p:normalViewPr>
  <p:slideViewPr>
    <p:cSldViewPr>
      <p:cViewPr varScale="1">
        <p:scale>
          <a:sx n="56" d="100"/>
          <a:sy n="56" d="100"/>
        </p:scale>
        <p:origin x="-2562"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49E7B9-D898-43B0-B4B2-69EC92E90E43}" type="datetimeFigureOut">
              <a:rPr lang="en-US" smtClean="0"/>
              <a:pPr/>
              <a:t>5/5/2012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E25DA51-128B-458D-B469-824D0575C5EA}" type="slidenum">
              <a:rPr lang="en-US" smtClean="0"/>
              <a:pPr/>
              <a:t>‹#›</a:t>
            </a:fld>
            <a:endParaRPr lang="en-US" dirty="0"/>
          </a:p>
        </p:txBody>
      </p:sp>
    </p:spTree>
    <p:extLst>
      <p:ext uri="{BB962C8B-B14F-4D97-AF65-F5344CB8AC3E}">
        <p14:creationId xmlns:p14="http://schemas.microsoft.com/office/powerpoint/2010/main" val="19358571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BFFF94-97B2-48EC-911E-527AD01EF67A}" type="datetimeFigureOut">
              <a:rPr lang="en-US" smtClean="0"/>
              <a:pPr/>
              <a:t>5/5/2012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46C732-F687-4D21-B311-47CCDE8F8EA1}" type="slidenum">
              <a:rPr lang="en-US" smtClean="0"/>
              <a:pPr/>
              <a:t>‹#›</a:t>
            </a:fld>
            <a:endParaRPr lang="en-US" dirty="0"/>
          </a:p>
        </p:txBody>
      </p:sp>
    </p:spTree>
    <p:extLst>
      <p:ext uri="{BB962C8B-B14F-4D97-AF65-F5344CB8AC3E}">
        <p14:creationId xmlns:p14="http://schemas.microsoft.com/office/powerpoint/2010/main" val="1813557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246C732-F687-4D21-B311-47CCDE8F8EA1}"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OpenEdge</a:t>
            </a:r>
            <a:r>
              <a:rPr lang="en-US" sz="1200" dirty="0" smtClean="0"/>
              <a:t> Type 2 Storage Areas are also the foundation for all advanced features of the </a:t>
            </a:r>
            <a:r>
              <a:rPr lang="en-US" sz="1200" dirty="0" err="1" smtClean="0"/>
              <a:t>OpenEdge</a:t>
            </a:r>
            <a:r>
              <a:rPr lang="en-US" sz="1200" dirty="0" smtClean="0"/>
              <a:t> database.  New features will almost always require that type 2 areas be in use in order to be leveraged.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All data and all indexes should always be assigned to a type 2 area.  There are no known situations where a type 1 area is superior and it is not correct to assume that type 2 areas are only relevant for certain types of data.</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Unless you have a repeatable and provable case where a type 1 area is superior in a significant manner you should </a:t>
            </a:r>
            <a:r>
              <a:rPr lang="en-US" sz="1200" b="1" dirty="0" smtClean="0"/>
              <a:t>always</a:t>
            </a:r>
            <a:r>
              <a:rPr lang="en-US" sz="1200" dirty="0" smtClean="0"/>
              <a:t> use type 2 areas.</a:t>
            </a:r>
          </a:p>
          <a:p>
            <a:endParaRPr lang="en-US" dirty="0" smtClean="0"/>
          </a:p>
          <a:p>
            <a:r>
              <a:rPr lang="en-US" dirty="0" smtClean="0"/>
              <a:t>For areas that contain data – the schema area is type 1 and therefore should not contain any data!</a:t>
            </a:r>
          </a:p>
          <a:p>
            <a:endParaRPr lang="en-US" sz="1200" dirty="0" smtClean="0"/>
          </a:p>
        </p:txBody>
      </p:sp>
      <p:sp>
        <p:nvSpPr>
          <p:cNvPr id="4" name="Slide Number Placeholder 3"/>
          <p:cNvSpPr>
            <a:spLocks noGrp="1"/>
          </p:cNvSpPr>
          <p:nvPr>
            <p:ph type="sldNum" sz="quarter" idx="10"/>
          </p:nvPr>
        </p:nvSpPr>
        <p:spPr/>
        <p:txBody>
          <a:bodyPr/>
          <a:lstStyle/>
          <a:p>
            <a:fld id="{0246C732-F687-4D21-B311-47CCDE8F8EA1}" type="slidenum">
              <a:rPr lang="en-US" smtClean="0"/>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dirty="0" smtClean="0"/>
              <a:t>The current maximum block size is 8k.  We </a:t>
            </a:r>
            <a:r>
              <a:rPr lang="en-US" sz="1200" b="1" dirty="0" smtClean="0"/>
              <a:t>may</a:t>
            </a:r>
            <a:r>
              <a:rPr lang="en-US" sz="1200" dirty="0" smtClean="0"/>
              <a:t> see 16k or larger somewhere down the road – like v11 or v12.</a:t>
            </a:r>
            <a:endParaRPr lang="en-US" sz="1200" b="1" dirty="0" smtClean="0"/>
          </a:p>
          <a:p>
            <a:endParaRPr lang="en-US" sz="1200" dirty="0" smtClean="0"/>
          </a:p>
          <a:p>
            <a:r>
              <a:rPr lang="en-US" sz="1200" dirty="0" smtClean="0"/>
              <a:t>DB Block size does not need to </a:t>
            </a:r>
            <a:r>
              <a:rPr lang="en-US" sz="1200" b="1" dirty="0" smtClean="0"/>
              <a:t>match</a:t>
            </a:r>
            <a:r>
              <a:rPr lang="en-US" sz="1200" dirty="0" smtClean="0"/>
              <a:t> the OS block size but it  *is*  important that the db block size not be </a:t>
            </a:r>
            <a:r>
              <a:rPr lang="en-US" sz="1200" b="1" dirty="0" smtClean="0"/>
              <a:t>smaller</a:t>
            </a:r>
            <a:r>
              <a:rPr lang="en-US" sz="1200" dirty="0" smtClean="0"/>
              <a:t> than the OS or </a:t>
            </a:r>
            <a:r>
              <a:rPr lang="en-US" sz="1200" dirty="0" err="1" smtClean="0"/>
              <a:t>filesystem</a:t>
            </a:r>
            <a:r>
              <a:rPr lang="en-US" sz="1200" dirty="0" smtClean="0"/>
              <a:t> block size.</a:t>
            </a:r>
          </a:p>
          <a:p>
            <a:endParaRPr lang="en-US" sz="1200" dirty="0" smtClean="0"/>
          </a:p>
          <a:p>
            <a:r>
              <a:rPr lang="en-US" sz="1200" dirty="0" smtClean="0"/>
              <a:t>In general larger block sizes improve performance by reducing the number and the frequency of IO operations.  This occurs because more records can be packed into one block than will fit into a single, smaller, block.</a:t>
            </a:r>
          </a:p>
          <a:p>
            <a:endParaRPr lang="en-US" sz="1200" dirty="0" smtClean="0"/>
          </a:p>
          <a:p>
            <a:r>
              <a:rPr lang="en-US" sz="1200" dirty="0" smtClean="0"/>
              <a:t>Choosing an 8k block over a 4k block can reduce IO operations by 50% (or more), can have a significant impact on the time required for reports and inquiries, dump and load or rebuilding indexes and is generally beneficial to OLTP performance as well.</a:t>
            </a:r>
          </a:p>
          <a:p>
            <a:endParaRPr lang="en-US" sz="1200" dirty="0" smtClean="0">
              <a:latin typeface="Courier New" pitchFamily="49" charset="0"/>
              <a:cs typeface="Courier New" pitchFamily="49" charset="0"/>
            </a:endParaRPr>
          </a:p>
          <a:p>
            <a:r>
              <a:rPr lang="en-US" sz="1200" dirty="0" smtClean="0"/>
              <a:t>Larger blocks also fill with updates less frequently than either one or two smaller blocks thereby needing to be written less often.</a:t>
            </a:r>
          </a:p>
          <a:p>
            <a:endParaRPr lang="en-US" sz="1200" dirty="0" smtClean="0">
              <a:latin typeface="Courier New" pitchFamily="49" charset="0"/>
              <a:cs typeface="Courier New" pitchFamily="49" charset="0"/>
            </a:endParaRPr>
          </a:p>
          <a:p>
            <a:r>
              <a:rPr lang="en-US" sz="1200" dirty="0" smtClean="0"/>
              <a:t>If the db block is smaller you end up doing multiple IO ops to complete write operations and that is *expensive*.  On the read side it isn’t a big deal.</a:t>
            </a:r>
            <a:endParaRPr lang="en-US" sz="1200" dirty="0" smtClean="0">
              <a:latin typeface="Courier New" pitchFamily="49" charset="0"/>
              <a:cs typeface="Courier New" pitchFamily="49" charset="0"/>
            </a:endParaRPr>
          </a:p>
        </p:txBody>
      </p:sp>
      <p:sp>
        <p:nvSpPr>
          <p:cNvPr id="4" name="Slide Number Placeholder 3"/>
          <p:cNvSpPr>
            <a:spLocks noGrp="1"/>
          </p:cNvSpPr>
          <p:nvPr>
            <p:ph type="sldNum" sz="quarter" idx="10"/>
          </p:nvPr>
        </p:nvSpPr>
        <p:spPr/>
        <p:txBody>
          <a:bodyPr/>
          <a:lstStyle/>
          <a:p>
            <a:fld id="{0246C732-F687-4D21-B311-47CCDE8F8EA1}" type="slidenum">
              <a:rPr lang="en-US" smtClean="0"/>
              <a:pPr/>
              <a:t>13</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know that I said I wouldn’t be talking about Operating Systems so I’d just like to point out that, according to Gus, I’m not actually violating that restriction right now…</a:t>
            </a:r>
          </a:p>
          <a:p>
            <a:endParaRPr lang="en-US" dirty="0" smtClean="0"/>
          </a:p>
          <a:p>
            <a:r>
              <a:rPr lang="en-US" dirty="0" smtClean="0"/>
              <a:t>There are those who would say “except for windows” because Windows is a 4K oriented OS.   I disagree and I have had great success using 8k blocks with Windows.  But the additional improvement between 4k and 8k is small compared to the gulf between 1k and 8k.</a:t>
            </a:r>
          </a:p>
          <a:p>
            <a:endParaRPr lang="en-US" dirty="0" smtClean="0"/>
          </a:p>
          <a:p>
            <a:r>
              <a:rPr lang="en-US" dirty="0" smtClean="0"/>
              <a:t>And if you really want to you can set NTFS to 8k.</a:t>
            </a:r>
          </a:p>
          <a:p>
            <a:endParaRPr lang="en-US" dirty="0" smtClean="0"/>
          </a:p>
          <a:p>
            <a:r>
              <a:rPr lang="en-US" dirty="0" smtClean="0"/>
              <a:t>format d: /</a:t>
            </a:r>
            <a:r>
              <a:rPr lang="en-US" dirty="0" err="1" smtClean="0"/>
              <a:t>fs:ntfs</a:t>
            </a:r>
            <a:r>
              <a:rPr lang="en-US" dirty="0" smtClean="0"/>
              <a:t> /a:8k</a:t>
            </a:r>
          </a:p>
          <a:p>
            <a:endParaRPr lang="en-US" dirty="0" smtClean="0"/>
          </a:p>
          <a:p>
            <a:r>
              <a:rPr lang="en-US" dirty="0" err="1" smtClean="0"/>
              <a:t>chkdsk</a:t>
            </a:r>
            <a:endParaRPr lang="en-US" dirty="0" smtClean="0"/>
          </a:p>
          <a:p>
            <a:endParaRPr lang="en-US" dirty="0" smtClean="0"/>
          </a:p>
          <a:p>
            <a:r>
              <a:rPr lang="en-US" b="1" dirty="0" smtClean="0"/>
              <a:t>Disabling Unnecessary Access Updates</a:t>
            </a:r>
            <a:r>
              <a:rPr lang="en-US" dirty="0" smtClean="0"/>
              <a:t> </a:t>
            </a:r>
          </a:p>
          <a:p>
            <a:r>
              <a:rPr lang="en-US" dirty="0" smtClean="0"/>
              <a:t>Another method to enhance NTFS performance is to disable unnecessary default NTFS behaviors. By modifying the Registry, you can stop NTFS from automatically updating the last access time and date stamp on directories as NTFS traverses its B-tree directory structure. When you disable this behavior, you can reduce NTFS's operational overhead without significantly impairing functionality. In the HKEY_LOCAL_MACHINE \SYSTEM \</a:t>
            </a:r>
            <a:r>
              <a:rPr lang="en-US" dirty="0" err="1" smtClean="0"/>
              <a:t>CurrentControlSet</a:t>
            </a:r>
            <a:r>
              <a:rPr lang="en-US" dirty="0" smtClean="0"/>
              <a:t> \Control \</a:t>
            </a:r>
            <a:r>
              <a:rPr lang="en-US" dirty="0" err="1" smtClean="0"/>
              <a:t>FileSystem</a:t>
            </a:r>
            <a:r>
              <a:rPr lang="en-US" dirty="0" smtClean="0"/>
              <a:t> Registry key, change the </a:t>
            </a:r>
            <a:r>
              <a:rPr lang="en-US" dirty="0" err="1" smtClean="0"/>
              <a:t>NtfsDisableLastAccessUpdate</a:t>
            </a:r>
            <a:r>
              <a:rPr lang="en-US" dirty="0" smtClean="0"/>
              <a:t> value of type REG_DWORD from the default value 0 (enabled) to 1 (disabled). This Registry value doesn't exist by default, so you need to enter it manually.</a:t>
            </a:r>
          </a:p>
          <a:p>
            <a:endParaRPr lang="en-US" dirty="0"/>
          </a:p>
        </p:txBody>
      </p:sp>
      <p:sp>
        <p:nvSpPr>
          <p:cNvPr id="4" name="Slide Number Placeholder 3"/>
          <p:cNvSpPr>
            <a:spLocks noGrp="1"/>
          </p:cNvSpPr>
          <p:nvPr>
            <p:ph type="sldNum" sz="quarter" idx="10"/>
          </p:nvPr>
        </p:nvSpPr>
        <p:spPr/>
        <p:txBody>
          <a:bodyPr/>
          <a:lstStyle/>
          <a:p>
            <a:fld id="{0246C732-F687-4D21-B311-47CCDE8F8EA1}" type="slidenum">
              <a:rPr lang="en-US" smtClean="0"/>
              <a:pPr/>
              <a:t>14</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Don’t be afraid to create a lot of storage areas.  The limit is 32,000 starting at 10.1B  and Rich needs someone to test it!  I’ve only managed to get it up to a couple of hundred myself.</a:t>
            </a:r>
          </a:p>
          <a:p>
            <a:endParaRPr lang="en-US" sz="1200" dirty="0" smtClean="0"/>
          </a:p>
          <a:p>
            <a:r>
              <a:rPr lang="en-US" sz="1200" dirty="0" smtClean="0"/>
              <a:t>Best practice is to assign tables and indexes to storage areas based on the technical attributes of the data.   This usually requires what may seem to be a large number of storage areas to be defined.</a:t>
            </a:r>
          </a:p>
          <a:p>
            <a:endParaRPr lang="en-US" sz="1200" dirty="0" smtClean="0"/>
          </a:p>
          <a:p>
            <a:r>
              <a:rPr lang="en-US" sz="1200" dirty="0" smtClean="0"/>
              <a:t>Do </a:t>
            </a:r>
            <a:r>
              <a:rPr lang="en-US" sz="1200" b="1" dirty="0" smtClean="0"/>
              <a:t>NOT</a:t>
            </a:r>
            <a:r>
              <a:rPr lang="en-US" sz="1200" dirty="0" smtClean="0"/>
              <a:t> assign tables to areas based on “function” – like “sales” and “inventory”.  That misses the point.</a:t>
            </a:r>
          </a:p>
          <a:p>
            <a:endParaRPr lang="en-US" sz="1200" dirty="0" smtClean="0"/>
          </a:p>
          <a:p>
            <a:r>
              <a:rPr lang="en-US" sz="1200" dirty="0" smtClean="0"/>
              <a:t>Instead create a distinct storage area for:</a:t>
            </a:r>
          </a:p>
          <a:p>
            <a:pPr lvl="1">
              <a:buFont typeface="Arial" pitchFamily="34" charset="0"/>
              <a:buChar char="•"/>
            </a:pPr>
            <a:r>
              <a:rPr lang="en-US" sz="1200" dirty="0" smtClean="0"/>
              <a:t> Very large tables (tables larger than 1GB)</a:t>
            </a:r>
          </a:p>
          <a:p>
            <a:pPr lvl="1">
              <a:buFont typeface="Arial" pitchFamily="34" charset="0"/>
              <a:buChar char="•"/>
            </a:pPr>
            <a:r>
              <a:rPr lang="en-US" sz="1200" dirty="0" smtClean="0"/>
              <a:t> Each group of tables needing a particular rows per block setting </a:t>
            </a:r>
          </a:p>
          <a:p>
            <a:pPr lvl="1">
              <a:buFont typeface="Arial" pitchFamily="34" charset="0"/>
              <a:buChar char="•"/>
            </a:pPr>
            <a:r>
              <a:rPr lang="en-US" sz="1200" dirty="0" smtClean="0"/>
              <a:t> Create discrete index storage areas that correspond to the data areas</a:t>
            </a:r>
          </a:p>
          <a:p>
            <a:r>
              <a:rPr lang="en-US" sz="1200" dirty="0" smtClean="0"/>
              <a:t> </a:t>
            </a:r>
          </a:p>
          <a:p>
            <a:r>
              <a:rPr lang="en-US" sz="1200" dirty="0" smtClean="0"/>
              <a:t>The easiest way to accomplish this is to extract data from </a:t>
            </a:r>
            <a:r>
              <a:rPr lang="en-US" sz="1200" dirty="0" err="1" smtClean="0"/>
              <a:t>proutil</a:t>
            </a:r>
            <a:r>
              <a:rPr lang="en-US" sz="1200" dirty="0" smtClean="0"/>
              <a:t> about table and record sizes.  Start by first sorting tables by size.  This will identify very large tables.  Assign each of these to a dedicated storage area and determine the appropriate rows per block and cluster size for that area.</a:t>
            </a:r>
          </a:p>
          <a:p>
            <a:r>
              <a:rPr lang="en-US" sz="1200" dirty="0" smtClean="0"/>
              <a:t> </a:t>
            </a:r>
          </a:p>
          <a:p>
            <a:r>
              <a:rPr lang="en-US" sz="1200" dirty="0" smtClean="0"/>
              <a:t>Then group the remaining tables by their “ideal” rows per block determined by examining their average record size from </a:t>
            </a:r>
            <a:r>
              <a:rPr lang="en-US" sz="1200" dirty="0" err="1" smtClean="0"/>
              <a:t>DBAnalys</a:t>
            </a:r>
            <a:r>
              <a:rPr lang="en-US" sz="1200" dirty="0" smtClean="0"/>
              <a:t>.</a:t>
            </a:r>
          </a:p>
          <a:p>
            <a:r>
              <a:rPr lang="en-US" sz="1200" dirty="0" smtClean="0"/>
              <a:t> </a:t>
            </a:r>
          </a:p>
          <a:p>
            <a:r>
              <a:rPr lang="en-US" sz="1200" dirty="0" smtClean="0"/>
              <a:t>Sort the tables within the rows per block grouping by size and assign them to an area accordingly.</a:t>
            </a:r>
          </a:p>
          <a:p>
            <a:endParaRPr lang="en-US" sz="1200" dirty="0" smtClean="0"/>
          </a:p>
          <a:p>
            <a:r>
              <a:rPr lang="en-US" sz="1200" dirty="0" smtClean="0"/>
              <a:t>Create one or more index areas corresponding to each of these data areas.</a:t>
            </a:r>
          </a:p>
          <a:p>
            <a:endParaRPr lang="en-US" sz="1200" dirty="0" smtClean="0"/>
          </a:p>
          <a:p>
            <a:r>
              <a:rPr lang="en-US" sz="1200" dirty="0" smtClean="0"/>
              <a:t>Remember that indexes vary dramatically in size so you might want to create multiple index areas for a single data area if two different cluster sizes are be indicated.  (More on that later.)</a:t>
            </a:r>
          </a:p>
          <a:p>
            <a:endParaRPr lang="en-US" sz="1200" dirty="0" smtClean="0"/>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246C732-F687-4D21-B311-47CCDE8F8EA1}" type="slidenum">
              <a:rPr lang="en-US" smtClean="0"/>
              <a:pPr/>
              <a:t>15</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defRPr/>
            </a:pPr>
            <a:r>
              <a:rPr lang="en-US" dirty="0" smtClean="0"/>
              <a:t>“Fragmentation” is records split into multiple pieces.  Fragmentation leads to extra IO operations.</a:t>
            </a:r>
          </a:p>
          <a:p>
            <a:pPr>
              <a:defRPr/>
            </a:pPr>
            <a:endParaRPr lang="en-US" dirty="0" smtClean="0"/>
          </a:p>
          <a:p>
            <a:pPr>
              <a:defRPr/>
            </a:pPr>
            <a:r>
              <a:rPr lang="en-US" dirty="0" smtClean="0"/>
              <a:t>Sometimes this is unavoidable – like when you have a 20k record and an 8k block.  You need at least 3 blocks for the data so it must be split into 3 fragments.</a:t>
            </a:r>
          </a:p>
          <a:p>
            <a:pPr>
              <a:defRPr/>
            </a:pPr>
            <a:endParaRPr lang="en-US" dirty="0" smtClean="0"/>
          </a:p>
          <a:p>
            <a:pPr>
              <a:defRPr/>
            </a:pPr>
            <a:r>
              <a:rPr lang="en-US" dirty="0" smtClean="0"/>
              <a:t> “Scatter” is the distance between logically adjacent records.</a:t>
            </a:r>
          </a:p>
          <a:p>
            <a:pPr>
              <a:defRPr/>
            </a:pPr>
            <a:endParaRPr lang="en-US" dirty="0" smtClean="0"/>
          </a:p>
          <a:p>
            <a:pPr>
              <a:defRPr/>
            </a:pPr>
            <a:r>
              <a:rPr lang="en-US" dirty="0" smtClean="0"/>
              <a:t>You might, for instance, expect that customer numbers 1, 2 &amp; 3 are logically adjacent.  That is to say, that they are in the same block.  If they are then no IO op is required to access customers 2 &amp; 3 after customer 1 has already been fetched.</a:t>
            </a:r>
          </a:p>
          <a:p>
            <a:endParaRPr lang="en-US" dirty="0"/>
          </a:p>
        </p:txBody>
      </p:sp>
      <p:sp>
        <p:nvSpPr>
          <p:cNvPr id="4" name="Slide Number Placeholder 3"/>
          <p:cNvSpPr>
            <a:spLocks noGrp="1"/>
          </p:cNvSpPr>
          <p:nvPr>
            <p:ph type="sldNum" sz="quarter" idx="10"/>
          </p:nvPr>
        </p:nvSpPr>
        <p:spPr/>
        <p:txBody>
          <a:bodyPr/>
          <a:lstStyle/>
          <a:p>
            <a:fld id="{0246C732-F687-4D21-B311-47CCDE8F8EA1}" type="slidenum">
              <a:rPr lang="en-US" smtClean="0"/>
              <a:pPr/>
              <a:t>17</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defRPr/>
            </a:pPr>
            <a:r>
              <a:rPr lang="en-US" dirty="0" err="1" smtClean="0"/>
              <a:t>Proutil</a:t>
            </a:r>
            <a:r>
              <a:rPr lang="en-US" dirty="0" smtClean="0"/>
              <a:t> </a:t>
            </a:r>
            <a:r>
              <a:rPr lang="en-US" dirty="0" err="1" smtClean="0"/>
              <a:t>dbanalysis</a:t>
            </a:r>
            <a:r>
              <a:rPr lang="en-US" dirty="0" smtClean="0"/>
              <a:t> reports both fragmentation and scatter…</a:t>
            </a:r>
          </a:p>
          <a:p>
            <a:pPr>
              <a:defRPr/>
            </a:pPr>
            <a:endParaRPr lang="en-US" dirty="0" smtClean="0"/>
          </a:p>
          <a:p>
            <a:pPr>
              <a:defRPr/>
            </a:pPr>
            <a:r>
              <a:rPr lang="en-US" dirty="0" smtClean="0"/>
              <a:t>Here we see that this table has no fragmentation reported.</a:t>
            </a:r>
          </a:p>
          <a:p>
            <a:pPr>
              <a:defRPr/>
            </a:pPr>
            <a:endParaRPr lang="en-US" dirty="0" smtClean="0"/>
          </a:p>
          <a:p>
            <a:pPr>
              <a:defRPr/>
            </a:pPr>
            <a:r>
              <a:rPr lang="en-US" dirty="0" smtClean="0"/>
              <a:t>But be careful, especially if you are on an older release.</a:t>
            </a:r>
          </a:p>
          <a:p>
            <a:pPr>
              <a:defRPr/>
            </a:pPr>
            <a:endParaRPr lang="en-US" dirty="0" smtClean="0"/>
          </a:p>
          <a:p>
            <a:pPr>
              <a:defRPr/>
            </a:pPr>
            <a:r>
              <a:rPr lang="en-US" dirty="0" smtClean="0"/>
              <a:t>The “factor” isn’t always correct.  </a:t>
            </a:r>
          </a:p>
          <a:p>
            <a:pPr>
              <a:defRPr/>
            </a:pPr>
            <a:endParaRPr lang="en-US" dirty="0" smtClean="0"/>
          </a:p>
          <a:p>
            <a:pPr>
              <a:defRPr/>
            </a:pPr>
            <a:r>
              <a:rPr lang="en-US" dirty="0" smtClean="0"/>
              <a:t>There have been some bugs so check the number of fragments </a:t>
            </a:r>
            <a:r>
              <a:rPr lang="en-US" dirty="0" err="1" smtClean="0"/>
              <a:t>vs</a:t>
            </a:r>
            <a:r>
              <a:rPr lang="en-US" dirty="0" smtClean="0"/>
              <a:t> the number of records too.</a:t>
            </a:r>
          </a:p>
          <a:p>
            <a:endParaRPr lang="en-US" dirty="0"/>
          </a:p>
        </p:txBody>
      </p:sp>
      <p:sp>
        <p:nvSpPr>
          <p:cNvPr id="4" name="Slide Number Placeholder 3"/>
          <p:cNvSpPr>
            <a:spLocks noGrp="1"/>
          </p:cNvSpPr>
          <p:nvPr>
            <p:ph type="sldNum" sz="quarter" idx="10"/>
          </p:nvPr>
        </p:nvSpPr>
        <p:spPr/>
        <p:txBody>
          <a:bodyPr/>
          <a:lstStyle/>
          <a:p>
            <a:fld id="{0246C732-F687-4D21-B311-47CCDE8F8EA1}" type="slidenum">
              <a:rPr lang="en-US" smtClean="0"/>
              <a:pPr/>
              <a:t>18</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cs typeface="Courier New" pitchFamily="49" charset="0"/>
              </a:rPr>
              <a:t>Unfortunately the “scatter factor” reported by db analysis differs between type 1 &amp; type 2 areas and does not care about </a:t>
            </a:r>
            <a:r>
              <a:rPr lang="en-US" b="1" dirty="0" smtClean="0">
                <a:cs typeface="Courier New" pitchFamily="49" charset="0"/>
              </a:rPr>
              <a:t>any</a:t>
            </a:r>
            <a:r>
              <a:rPr lang="en-US" dirty="0" smtClean="0">
                <a:cs typeface="Courier New" pitchFamily="49" charset="0"/>
              </a:rPr>
              <a:t> ordering – not even primary key. </a:t>
            </a:r>
          </a:p>
          <a:p>
            <a:endParaRPr lang="en-US" dirty="0" smtClean="0">
              <a:cs typeface="Courier New" pitchFamily="49" charset="0"/>
            </a:endParaRPr>
          </a:p>
          <a:p>
            <a:r>
              <a:rPr lang="en-US" dirty="0" smtClean="0">
                <a:cs typeface="Courier New" pitchFamily="49" charset="0"/>
              </a:rPr>
              <a:t>For type 1 areas it is a measure of how well the data fits into the minimum # of blocks that would be required to hold it with “distance” between blocks taken into account.  For type 2 areas there is no distance penalty – but free space in a cluster can increase scatter.</a:t>
            </a:r>
          </a:p>
          <a:p>
            <a:endParaRPr lang="en-US" dirty="0" smtClean="0">
              <a:cs typeface="Courier New" pitchFamily="49" charset="0"/>
            </a:endParaRPr>
          </a:p>
          <a:p>
            <a:r>
              <a:rPr lang="en-US" dirty="0" smtClean="0">
                <a:cs typeface="Courier New" pitchFamily="49" charset="0"/>
              </a:rPr>
              <a:t>So “logically adjacent” isn’t really reported by </a:t>
            </a:r>
            <a:r>
              <a:rPr lang="en-US" dirty="0" err="1" smtClean="0">
                <a:cs typeface="Courier New" pitchFamily="49" charset="0"/>
              </a:rPr>
              <a:t>dbanalys</a:t>
            </a:r>
            <a:r>
              <a:rPr lang="en-US" dirty="0" smtClean="0">
                <a:cs typeface="Courier New" pitchFamily="49" charset="0"/>
              </a:rPr>
              <a:t>.  You can, however, painstakingly extract logical scatter information by comparing </a:t>
            </a:r>
            <a:r>
              <a:rPr lang="en-US" dirty="0" err="1" smtClean="0">
                <a:cs typeface="Courier New" pitchFamily="49" charset="0"/>
              </a:rPr>
              <a:t>recids</a:t>
            </a:r>
            <a:r>
              <a:rPr lang="en-US" dirty="0" smtClean="0">
                <a:cs typeface="Courier New" pitchFamily="49" charset="0"/>
              </a:rPr>
              <a:t> – and sometimes that is just what you need.</a:t>
            </a:r>
          </a:p>
          <a:p>
            <a:pPr>
              <a:defRPr/>
            </a:pPr>
            <a:endParaRPr lang="en-US" dirty="0" smtClean="0"/>
          </a:p>
          <a:p>
            <a:pPr>
              <a:defRPr/>
            </a:pPr>
            <a:r>
              <a:rPr lang="en-US" dirty="0" smtClean="0"/>
              <a:t>I’ll show an example of that later.</a:t>
            </a:r>
          </a:p>
          <a:p>
            <a:endParaRPr lang="en-US" dirty="0"/>
          </a:p>
        </p:txBody>
      </p:sp>
      <p:sp>
        <p:nvSpPr>
          <p:cNvPr id="4" name="Slide Number Placeholder 3"/>
          <p:cNvSpPr>
            <a:spLocks noGrp="1"/>
          </p:cNvSpPr>
          <p:nvPr>
            <p:ph type="sldNum" sz="quarter" idx="10"/>
          </p:nvPr>
        </p:nvSpPr>
        <p:spPr/>
        <p:txBody>
          <a:bodyPr/>
          <a:lstStyle/>
          <a:p>
            <a:fld id="{0246C732-F687-4D21-B311-47CCDE8F8EA1}" type="slidenum">
              <a:rPr lang="en-US" smtClean="0"/>
              <a:pPr/>
              <a:t>19</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defRPr/>
            </a:pPr>
            <a:r>
              <a:rPr lang="en-US" dirty="0" smtClean="0"/>
              <a:t>The create limit is the minimum free space in a block.</a:t>
            </a:r>
          </a:p>
          <a:p>
            <a:endParaRPr lang="en-US" dirty="0" smtClean="0"/>
          </a:p>
          <a:p>
            <a:r>
              <a:rPr lang="en-US" dirty="0" smtClean="0"/>
              <a:t>Provides room for routine record expansion.  Most records grow at least a little bit as they are updated.</a:t>
            </a:r>
          </a:p>
          <a:p>
            <a:endParaRPr lang="en-US" dirty="0" smtClean="0"/>
          </a:p>
          <a:p>
            <a:r>
              <a:rPr lang="en-US" dirty="0" smtClean="0"/>
              <a:t>OE10.2B default is 150 for 4k &amp; 8k blocks.  Other block sizes shouldn’t be used ;)</a:t>
            </a:r>
          </a:p>
          <a:p>
            <a:endParaRPr lang="en-US" dirty="0" smtClean="0"/>
          </a:p>
          <a:p>
            <a:r>
              <a:rPr lang="en-US" dirty="0" smtClean="0"/>
              <a:t>I should also mention that these limits went through a lot of change in the late v9 early oe10 era.  They seem to have stabilized now though.</a:t>
            </a:r>
          </a:p>
          <a:p>
            <a:endParaRPr lang="en-US" dirty="0" smtClean="0"/>
          </a:p>
          <a:p>
            <a:r>
              <a:rPr lang="en-US" dirty="0" smtClean="0"/>
              <a:t>Must be smaller than the toss limit.</a:t>
            </a:r>
          </a:p>
          <a:p>
            <a:endParaRPr lang="en-US" dirty="0" smtClean="0"/>
          </a:p>
          <a:p>
            <a:r>
              <a:rPr lang="en-US" dirty="0" smtClean="0"/>
              <a:t>Hardly ever worth adjusting – but if you need to there is a </a:t>
            </a:r>
            <a:r>
              <a:rPr lang="en-US" dirty="0" err="1" smtClean="0"/>
              <a:t>proutil</a:t>
            </a:r>
            <a:r>
              <a:rPr lang="en-US" dirty="0" smtClean="0"/>
              <a:t> option.</a:t>
            </a:r>
          </a:p>
          <a:p>
            <a:endParaRPr lang="en-US" dirty="0" smtClean="0"/>
          </a:p>
          <a:p>
            <a:r>
              <a:rPr lang="en-US" dirty="0" smtClean="0"/>
              <a:t>If you are absolutely certain that your records never expand and you want to squeeze the last few bytes out of a block you could reduce the create limit.  At best you will save 2% of your space.</a:t>
            </a:r>
          </a:p>
          <a:p>
            <a:endParaRPr lang="en-US" dirty="0" smtClean="0"/>
          </a:p>
          <a:p>
            <a:r>
              <a:rPr lang="en-US" dirty="0" smtClean="0"/>
              <a:t>If your records grow and you </a:t>
            </a:r>
            <a:r>
              <a:rPr lang="en-US" b="1" dirty="0" smtClean="0"/>
              <a:t>actually have</a:t>
            </a:r>
            <a:r>
              <a:rPr lang="en-US" dirty="0" smtClean="0"/>
              <a:t> a fragmentation problem (shown by </a:t>
            </a:r>
            <a:r>
              <a:rPr lang="en-US" dirty="0" err="1" smtClean="0"/>
              <a:t>dbanalysis</a:t>
            </a:r>
            <a:r>
              <a:rPr lang="en-US" dirty="0" smtClean="0"/>
              <a:t>) and you believe that your RPB value is correct then you might consider increasing the create limit.</a:t>
            </a:r>
          </a:p>
          <a:p>
            <a:pPr>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0246C732-F687-4D21-B311-47CCDE8F8EA1}" type="slidenum">
              <a:rPr lang="en-US" smtClean="0"/>
              <a:pPr/>
              <a:t>20</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defRPr/>
            </a:pPr>
            <a:r>
              <a:rPr lang="en-US" dirty="0" smtClean="0"/>
              <a:t>Toss limit...</a:t>
            </a:r>
          </a:p>
          <a:p>
            <a:pPr>
              <a:defRPr/>
            </a:pPr>
            <a:endParaRPr lang="en-US" dirty="0" smtClean="0"/>
          </a:p>
          <a:p>
            <a:r>
              <a:rPr lang="en-US" dirty="0" smtClean="0"/>
              <a:t>The minimum free space required to be a member in good standing on the “RM Chain”.</a:t>
            </a:r>
          </a:p>
          <a:p>
            <a:endParaRPr lang="en-US" dirty="0" smtClean="0"/>
          </a:p>
          <a:p>
            <a:r>
              <a:rPr lang="en-US" dirty="0" smtClean="0"/>
              <a:t>Prevents wasting time looking for space in blocks that don’t have much.</a:t>
            </a:r>
          </a:p>
          <a:p>
            <a:endParaRPr lang="en-US" dirty="0" smtClean="0"/>
          </a:p>
          <a:p>
            <a:r>
              <a:rPr lang="en-US" dirty="0" smtClean="0"/>
              <a:t>Must be higher than Create Limit.</a:t>
            </a:r>
          </a:p>
          <a:p>
            <a:endParaRPr lang="en-US" dirty="0" smtClean="0"/>
          </a:p>
          <a:p>
            <a:r>
              <a:rPr lang="en-US" dirty="0" smtClean="0"/>
              <a:t>Default is 300 (4k &amp; 8k blocks)</a:t>
            </a:r>
          </a:p>
          <a:p>
            <a:endParaRPr lang="en-US" dirty="0" smtClean="0"/>
          </a:p>
          <a:p>
            <a:r>
              <a:rPr lang="en-US" dirty="0" smtClean="0"/>
              <a:t>Ideally should be less than average row size.</a:t>
            </a:r>
            <a:endParaRPr lang="en-US" b="1" dirty="0" smtClean="0"/>
          </a:p>
          <a:p>
            <a:pPr>
              <a:defRPr/>
            </a:pPr>
            <a:endParaRPr lang="en-US" dirty="0" smtClean="0"/>
          </a:p>
          <a:p>
            <a:pPr>
              <a:defRPr/>
            </a:pPr>
            <a:r>
              <a:rPr lang="en-US" dirty="0" smtClean="0"/>
              <a:t>This stuff is very rarely useful…</a:t>
            </a:r>
          </a:p>
          <a:p>
            <a:endParaRPr lang="en-US" dirty="0"/>
          </a:p>
        </p:txBody>
      </p:sp>
      <p:sp>
        <p:nvSpPr>
          <p:cNvPr id="4" name="Slide Number Placeholder 3"/>
          <p:cNvSpPr>
            <a:spLocks noGrp="1"/>
          </p:cNvSpPr>
          <p:nvPr>
            <p:ph type="sldNum" sz="quarter" idx="10"/>
          </p:nvPr>
        </p:nvSpPr>
        <p:spPr/>
        <p:txBody>
          <a:bodyPr/>
          <a:lstStyle/>
          <a:p>
            <a:fld id="{0246C732-F687-4D21-B311-47CCDE8F8EA1}" type="slidenum">
              <a:rPr lang="en-US" smtClean="0"/>
              <a:pPr/>
              <a:t>21</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endParaRPr lang="en-US" dirty="0"/>
          </a:p>
        </p:txBody>
      </p:sp>
      <p:sp>
        <p:nvSpPr>
          <p:cNvPr id="4" name="Slide Number Placeholder 3"/>
          <p:cNvSpPr>
            <a:spLocks noGrp="1"/>
          </p:cNvSpPr>
          <p:nvPr>
            <p:ph type="sldNum" sz="quarter" idx="10"/>
          </p:nvPr>
        </p:nvSpPr>
        <p:spPr/>
        <p:txBody>
          <a:bodyPr/>
          <a:lstStyle/>
          <a:p>
            <a:fld id="{0246C732-F687-4D21-B311-47CCDE8F8EA1}" type="slidenum">
              <a:rPr lang="en-US" smtClean="0"/>
              <a:pPr/>
              <a:t>22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baseline="0" dirty="0" smtClean="0"/>
              <a:t>I have been working with Progress since 1987</a:t>
            </a:r>
          </a:p>
          <a:p>
            <a:endParaRPr lang="en-US" sz="1200" baseline="0" dirty="0" smtClean="0"/>
          </a:p>
          <a:p>
            <a:r>
              <a:rPr lang="en-US" sz="1200" baseline="0" dirty="0" smtClean="0"/>
              <a:t>… and today I am both President of </a:t>
            </a:r>
            <a:r>
              <a:rPr lang="en-US" sz="1200" baseline="0" dirty="0" err="1" smtClean="0"/>
              <a:t>DBAppraise</a:t>
            </a:r>
            <a:r>
              <a:rPr lang="en-US" sz="1200" baseline="0" dirty="0" smtClean="0"/>
              <a:t>;</a:t>
            </a:r>
          </a:p>
          <a:p>
            <a:endParaRPr lang="en-US" sz="1200" baseline="0" dirty="0" smtClean="0"/>
          </a:p>
          <a:p>
            <a:r>
              <a:rPr lang="en-US" sz="1200" baseline="0" dirty="0" smtClean="0"/>
              <a:t>The remote database management service…</a:t>
            </a:r>
          </a:p>
          <a:p>
            <a:endParaRPr lang="en-US" sz="1200" baseline="0" dirty="0" smtClean="0"/>
          </a:p>
          <a:p>
            <a:r>
              <a:rPr lang="en-US" sz="1200" baseline="0" dirty="0" smtClean="0"/>
              <a:t>where we simplify the job of managing and monitoring the worlds best business applications;</a:t>
            </a:r>
          </a:p>
          <a:p>
            <a:endParaRPr lang="en-US" sz="1200" baseline="0" dirty="0" smtClean="0"/>
          </a:p>
          <a:p>
            <a:r>
              <a:rPr lang="en-US" sz="1200" baseline="0" dirty="0" smtClean="0"/>
              <a:t>and Vice President of White Star Software;</a:t>
            </a:r>
          </a:p>
          <a:p>
            <a:endParaRPr lang="en-US" sz="1200" baseline="0" dirty="0" smtClean="0"/>
          </a:p>
          <a:p>
            <a:r>
              <a:rPr lang="en-US" sz="1200" baseline="0" dirty="0" smtClean="0"/>
              <a:t>where we offer </a:t>
            </a:r>
            <a:r>
              <a:rPr lang="en-US" sz="1200" b="1" baseline="0" dirty="0" smtClean="0"/>
              <a:t>expert</a:t>
            </a:r>
            <a:r>
              <a:rPr lang="en-US" sz="1200" baseline="0" dirty="0" smtClean="0"/>
              <a:t> consulting services covering all aspects of Progress and </a:t>
            </a:r>
            <a:r>
              <a:rPr lang="en-US" sz="1200" baseline="0" dirty="0" err="1" smtClean="0"/>
              <a:t>OpenEdge</a:t>
            </a:r>
            <a:r>
              <a:rPr lang="en-US" sz="1200" baseline="0" dirty="0" smtClean="0"/>
              <a:t>.</a:t>
            </a:r>
          </a:p>
        </p:txBody>
      </p:sp>
      <p:sp>
        <p:nvSpPr>
          <p:cNvPr id="4" name="Slide Number Placeholder 3"/>
          <p:cNvSpPr>
            <a:spLocks noGrp="1"/>
          </p:cNvSpPr>
          <p:nvPr>
            <p:ph type="sldNum" sz="quarter" idx="5"/>
          </p:nvPr>
        </p:nvSpPr>
        <p:spPr/>
        <p:txBody>
          <a:bodyPr/>
          <a:lstStyle/>
          <a:p>
            <a:pPr>
              <a:defRPr/>
            </a:pPr>
            <a:fld id="{EDB85A48-3AFF-49F6-96A2-49BBDF67B810}"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a:defRPr/>
            </a:pPr>
            <a:r>
              <a:rPr lang="en-US" sz="1200" dirty="0" smtClean="0"/>
              <a:t>Create &amp; Toss Limits Summary...</a:t>
            </a:r>
          </a:p>
          <a:p>
            <a:pPr>
              <a:defRPr/>
            </a:pPr>
            <a:endParaRPr lang="en-US" sz="1200" dirty="0" smtClean="0"/>
          </a:p>
          <a:p>
            <a:r>
              <a:rPr lang="en-US" sz="1200" dirty="0" smtClean="0">
                <a:cs typeface="Courier New" pitchFamily="49" charset="0"/>
              </a:rPr>
              <a:t>Case #1 is probably due to not correctly anticipating average record size.  You guessed much too large.</a:t>
            </a:r>
          </a:p>
          <a:p>
            <a:endParaRPr lang="en-US" sz="1200" dirty="0" smtClean="0">
              <a:cs typeface="Courier New" pitchFamily="49" charset="0"/>
            </a:endParaRPr>
          </a:p>
          <a:p>
            <a:r>
              <a:rPr lang="en-US" sz="1200" dirty="0" smtClean="0">
                <a:cs typeface="Courier New" pitchFamily="49" charset="0"/>
              </a:rPr>
              <a:t>Case #2 might be an issue with small RPB settings and very small records.  IOW you probably set RPB too small.</a:t>
            </a:r>
          </a:p>
          <a:p>
            <a:endParaRPr lang="en-US" sz="1200" dirty="0" smtClean="0">
              <a:cs typeface="Courier New" pitchFamily="49" charset="0"/>
            </a:endParaRPr>
          </a:p>
          <a:p>
            <a:r>
              <a:rPr lang="en-US" sz="1200" dirty="0" smtClean="0">
                <a:cs typeface="Courier New" pitchFamily="49" charset="0"/>
              </a:rPr>
              <a:t>Case #3 is probably an issue if records are created “full sized” and the average record size is greater than toss.  This will cause the db to scan the RM chain looking for records with more than CREATE limit free space (all will pass).  But as blocks fill up they will be kept on the RM chain because the TOSS limit (threshold) hasn’t been violated and yet the records that you want to create won’t fit in the remaining space.  Eventually you stop scanning the RM chain and create a new block – but it takes a long time to get there and the cycle repeats.</a:t>
            </a:r>
          </a:p>
          <a:p>
            <a:endParaRPr lang="en-US" sz="1200" dirty="0" smtClean="0">
              <a:cs typeface="Courier New" pitchFamily="49" charset="0"/>
            </a:endParaRPr>
          </a:p>
          <a:p>
            <a:r>
              <a:rPr lang="en-US" sz="1200" dirty="0" smtClean="0">
                <a:cs typeface="Courier New" pitchFamily="49" charset="0"/>
              </a:rPr>
              <a:t>How to tell if RM chain is too long?</a:t>
            </a:r>
          </a:p>
          <a:p>
            <a:endParaRPr lang="en-US" sz="1200" dirty="0" smtClean="0">
              <a:cs typeface="Courier New" pitchFamily="49" charset="0"/>
            </a:endParaRPr>
          </a:p>
          <a:p>
            <a:r>
              <a:rPr lang="en-US" sz="1200" dirty="0" smtClean="0">
                <a:cs typeface="Courier New" pitchFamily="49" charset="0"/>
              </a:rPr>
              <a:t>PROMON -&gt; Activity -&gt; Space Allocation … look at the “</a:t>
            </a:r>
            <a:r>
              <a:rPr lang="en-US" sz="1200" dirty="0" err="1" smtClean="0">
                <a:cs typeface="Courier New" pitchFamily="49" charset="0"/>
              </a:rPr>
              <a:t>rm</a:t>
            </a:r>
            <a:r>
              <a:rPr lang="en-US" sz="1200" dirty="0" smtClean="0">
                <a:cs typeface="Courier New" pitchFamily="49" charset="0"/>
              </a:rPr>
              <a:t> blocks examined” per second.</a:t>
            </a:r>
          </a:p>
          <a:p>
            <a:endParaRPr lang="en-US" sz="1200" dirty="0" smtClean="0">
              <a:cs typeface="Courier New" pitchFamily="49" charset="0"/>
            </a:endParaRPr>
          </a:p>
          <a:p>
            <a:r>
              <a:rPr lang="en-US" sz="1200" dirty="0" smtClean="0">
                <a:cs typeface="Courier New" pitchFamily="49" charset="0"/>
              </a:rPr>
              <a:t>Or: </a:t>
            </a:r>
            <a:r>
              <a:rPr lang="en-US" sz="1200" dirty="0" err="1" smtClean="0">
                <a:cs typeface="Courier New" pitchFamily="49" charset="0"/>
              </a:rPr>
              <a:t>proutil</a:t>
            </a:r>
            <a:r>
              <a:rPr lang="en-US" sz="1200" dirty="0" smtClean="0">
                <a:cs typeface="Courier New" pitchFamily="49" charset="0"/>
              </a:rPr>
              <a:t> </a:t>
            </a:r>
            <a:r>
              <a:rPr lang="en-US" sz="1200" dirty="0" err="1" smtClean="0">
                <a:cs typeface="Courier New" pitchFamily="49" charset="0"/>
              </a:rPr>
              <a:t>dbname</a:t>
            </a:r>
            <a:r>
              <a:rPr lang="en-US" sz="1200" dirty="0" smtClean="0">
                <a:cs typeface="Courier New" pitchFamily="49" charset="0"/>
              </a:rPr>
              <a:t> –C </a:t>
            </a:r>
            <a:r>
              <a:rPr lang="en-US" sz="1200" dirty="0" err="1" smtClean="0">
                <a:cs typeface="Courier New" pitchFamily="49" charset="0"/>
              </a:rPr>
              <a:t>dbanalys</a:t>
            </a:r>
            <a:r>
              <a:rPr lang="en-US" sz="1200" dirty="0" smtClean="0">
                <a:cs typeface="Courier New" pitchFamily="49" charset="0"/>
              </a:rPr>
              <a:t> &gt; dbname.dba</a:t>
            </a:r>
          </a:p>
          <a:p>
            <a:pPr lvl="1"/>
            <a:r>
              <a:rPr lang="en-US" sz="1200" dirty="0" smtClean="0">
                <a:cs typeface="Courier New" pitchFamily="49" charset="0"/>
              </a:rPr>
              <a:t>$ </a:t>
            </a:r>
            <a:r>
              <a:rPr lang="en-US" sz="1200" dirty="0" err="1" smtClean="0">
                <a:cs typeface="Courier New" pitchFamily="49" charset="0"/>
              </a:rPr>
              <a:t>grep</a:t>
            </a:r>
            <a:r>
              <a:rPr lang="en-US" sz="1200" dirty="0" smtClean="0">
                <a:cs typeface="Courier New" pitchFamily="49" charset="0"/>
              </a:rPr>
              <a:t> "the RM chain of" dbname.dba</a:t>
            </a:r>
          </a:p>
          <a:p>
            <a:pPr lvl="1"/>
            <a:r>
              <a:rPr lang="en-US" sz="1200" dirty="0" smtClean="0">
                <a:cs typeface="Courier New" pitchFamily="49" charset="0"/>
              </a:rPr>
              <a:t>3 block(s) found in the RM chain of Table object 1</a:t>
            </a:r>
          </a:p>
          <a:p>
            <a:pPr lvl="1"/>
            <a:r>
              <a:rPr lang="en-US" sz="1200" dirty="0" smtClean="0">
                <a:cs typeface="Courier New" pitchFamily="49" charset="0"/>
              </a:rPr>
              <a:t>7 block(s) found in the RM chain of Table object 3</a:t>
            </a:r>
          </a:p>
          <a:p>
            <a:pPr lvl="1"/>
            <a:r>
              <a:rPr lang="en-US" sz="1200" dirty="0" smtClean="0">
                <a:cs typeface="Courier New" pitchFamily="49" charset="0"/>
              </a:rPr>
              <a:t>276 block(s) found in the RM chain of Table object 2</a:t>
            </a:r>
          </a:p>
          <a:p>
            <a:endParaRPr lang="en-US" sz="1200" dirty="0" smtClean="0">
              <a:cs typeface="Courier New" pitchFamily="49" charset="0"/>
            </a:endParaRPr>
          </a:p>
          <a:p>
            <a:r>
              <a:rPr lang="en-US" sz="1200" dirty="0" smtClean="0"/>
              <a:t>Create and Toss limits are per area in type 1 areas and per table in type 2 areas.</a:t>
            </a:r>
          </a:p>
          <a:p>
            <a:endParaRPr lang="en-US" sz="1200" baseline="0" dirty="0" smtClean="0">
              <a:latin typeface="Courier New" pitchFamily="49" charset="0"/>
              <a:cs typeface="Courier New" pitchFamily="49" charset="0"/>
            </a:endParaRPr>
          </a:p>
        </p:txBody>
      </p:sp>
      <p:sp>
        <p:nvSpPr>
          <p:cNvPr id="4" name="Slide Number Placeholder 3"/>
          <p:cNvSpPr>
            <a:spLocks noGrp="1"/>
          </p:cNvSpPr>
          <p:nvPr>
            <p:ph type="sldNum" sz="quarter" idx="10"/>
          </p:nvPr>
        </p:nvSpPr>
        <p:spPr/>
        <p:txBody>
          <a:bodyPr/>
          <a:lstStyle/>
          <a:p>
            <a:fld id="{0246C732-F687-4D21-B311-47CCDE8F8EA1}" type="slidenum">
              <a:rPr lang="en-US" smtClean="0"/>
              <a:pPr/>
              <a:t>23</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endParaRPr lang="en-US" dirty="0"/>
          </a:p>
        </p:txBody>
      </p:sp>
      <p:sp>
        <p:nvSpPr>
          <p:cNvPr id="4" name="Slide Number Placeholder 3"/>
          <p:cNvSpPr>
            <a:spLocks noGrp="1"/>
          </p:cNvSpPr>
          <p:nvPr>
            <p:ph type="sldNum" sz="quarter" idx="10"/>
          </p:nvPr>
        </p:nvSpPr>
        <p:spPr/>
        <p:txBody>
          <a:bodyPr/>
          <a:lstStyle/>
          <a:p>
            <a:fld id="{0246C732-F687-4D21-B311-47CCDE8F8EA1}" type="slidenum">
              <a:rPr lang="en-US" smtClean="0"/>
              <a:pPr/>
              <a:t>24</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So, why not “one size fits all”?…</a:t>
            </a:r>
          </a:p>
          <a:p>
            <a:endParaRPr lang="en-US" sz="1200" dirty="0" smtClean="0"/>
          </a:p>
          <a:p>
            <a:r>
              <a:rPr lang="en-US" sz="1200" dirty="0" smtClean="0"/>
              <a:t>On the one hand it is undeniably simple to just set everything to, for instance, 128 rows per block.  Or maybe even 256 rows per block!</a:t>
            </a:r>
          </a:p>
          <a:p>
            <a:endParaRPr lang="en-US" sz="1200" dirty="0" smtClean="0"/>
          </a:p>
          <a:p>
            <a:r>
              <a:rPr lang="en-US" sz="1200" dirty="0" smtClean="0"/>
              <a:t>And for many situations that is more than adequate.  It is certainly better than using type 1 areas!</a:t>
            </a:r>
          </a:p>
          <a:p>
            <a:endParaRPr lang="en-US" sz="1200" dirty="0" smtClean="0"/>
          </a:p>
          <a:p>
            <a:r>
              <a:rPr lang="en-US" sz="1200" dirty="0" smtClean="0"/>
              <a:t>But it makes a lot of advanced data analysis more difficult.  I’ll be showing you some “logical scatter” analysis later that would be very hard to do with a universal RPB.</a:t>
            </a:r>
          </a:p>
          <a:p>
            <a:endParaRPr lang="en-US" sz="1200" dirty="0" smtClean="0"/>
          </a:p>
          <a:p>
            <a:r>
              <a:rPr lang="en-US" sz="1200" dirty="0" smtClean="0"/>
              <a:t>And it really isn’t that hard to pick good numbers for RPB.</a:t>
            </a:r>
          </a:p>
          <a:p>
            <a:endParaRPr lang="en-US" sz="1200" dirty="0" smtClean="0"/>
          </a:p>
          <a:p>
            <a:r>
              <a:rPr lang="en-US" sz="1200" dirty="0" smtClean="0"/>
              <a:t>In most cases I still prefer to tune RPB.</a:t>
            </a:r>
          </a:p>
          <a:p>
            <a:endParaRPr lang="en-US" dirty="0"/>
          </a:p>
        </p:txBody>
      </p:sp>
      <p:sp>
        <p:nvSpPr>
          <p:cNvPr id="4" name="Slide Number Placeholder 3"/>
          <p:cNvSpPr>
            <a:spLocks noGrp="1"/>
          </p:cNvSpPr>
          <p:nvPr>
            <p:ph type="sldNum" sz="quarter" idx="10"/>
          </p:nvPr>
        </p:nvSpPr>
        <p:spPr/>
        <p:txBody>
          <a:bodyPr/>
          <a:lstStyle/>
          <a:p>
            <a:fld id="{0246C732-F687-4D21-B311-47CCDE8F8EA1}" type="slidenum">
              <a:rPr lang="en-US" smtClean="0"/>
              <a:pPr/>
              <a:t>25</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a:defRPr/>
            </a:pPr>
            <a:r>
              <a:rPr lang="en-US" sz="1200" dirty="0" smtClean="0"/>
              <a:t>Along with choosing a larger block size choosing a more aggressive rows per block setting will result in more data being stored in less space.  This not only saves disk space but it also has a positive impact on the IO rate needed to do a given amount of work.  </a:t>
            </a:r>
          </a:p>
          <a:p>
            <a:pPr>
              <a:defRPr/>
            </a:pPr>
            <a:endParaRPr lang="en-US" sz="1200" dirty="0" smtClean="0"/>
          </a:p>
          <a:p>
            <a:pPr>
              <a:defRPr/>
            </a:pPr>
            <a:r>
              <a:rPr lang="en-US" sz="1200" dirty="0" smtClean="0"/>
              <a:t>Remember -- you want to make each and every IO operation count for as much as possible -- so you want to pack those records as tightly as is reasonable  into each block.  Rows per block is the setting that allows you to do that.</a:t>
            </a:r>
          </a:p>
          <a:p>
            <a:pPr>
              <a:defRPr/>
            </a:pPr>
            <a:endParaRPr lang="en-US" sz="1200" dirty="0" smtClean="0"/>
          </a:p>
          <a:p>
            <a:pPr>
              <a:defRPr/>
            </a:pPr>
            <a:r>
              <a:rPr lang="en-US" sz="1200" dirty="0" smtClean="0"/>
              <a:t>In a structure file Rows Per Block is the number between the comma and the semi-colon.  Shown here in red.</a:t>
            </a:r>
          </a:p>
          <a:p>
            <a:pPr>
              <a:defRPr/>
            </a:pPr>
            <a:endParaRPr lang="en-US" sz="1200" dirty="0" smtClean="0"/>
          </a:p>
          <a:p>
            <a:pPr>
              <a:defRPr/>
            </a:pPr>
            <a:r>
              <a:rPr lang="en-US" sz="1200" dirty="0" smtClean="0"/>
              <a:t>You can get quite complex about calculating the ideal but, for starters, I suggest dividing the block size by the average record size plus 20 and using the next highest available rows per block as rough "rule of thumb“.</a:t>
            </a:r>
          </a:p>
          <a:p>
            <a:pPr>
              <a:defRPr/>
            </a:pPr>
            <a:endParaRPr lang="en-US" sz="1200" dirty="0" smtClean="0"/>
          </a:p>
          <a:p>
            <a:pPr>
              <a:defRPr/>
            </a:pPr>
            <a:r>
              <a:rPr lang="en-US" sz="1200" dirty="0" smtClean="0"/>
              <a:t>In the example we have an average records size of 90 bytes.   We would expect to typically get 74 of those records into an 8k block.  The next power of 2 beyond 74 is 128 so that is our “ideal” rows per block.</a:t>
            </a:r>
          </a:p>
          <a:p>
            <a:pPr>
              <a:defRPr/>
            </a:pPr>
            <a:endParaRPr lang="en-US" sz="1200" dirty="0" smtClean="0"/>
          </a:p>
          <a:p>
            <a:pPr>
              <a:defRPr/>
            </a:pPr>
            <a:r>
              <a:rPr lang="en-US" sz="1200" dirty="0" smtClean="0"/>
              <a:t>Progress' semi-official suggestion (there is a white paper floating around out there) amounts to using the next </a:t>
            </a:r>
            <a:r>
              <a:rPr lang="en-US" sz="1200" i="1" dirty="0" smtClean="0"/>
              <a:t>lowest</a:t>
            </a:r>
            <a:r>
              <a:rPr lang="en-US" sz="1200" dirty="0" smtClean="0"/>
              <a:t> rows per block (in order to minimize the chances of fragmentation) but in most cases I feel that is overly conservative.</a:t>
            </a:r>
          </a:p>
          <a:p>
            <a:pPr>
              <a:defRPr/>
            </a:pPr>
            <a:endParaRPr lang="en-US" sz="1200" dirty="0" smtClean="0"/>
          </a:p>
          <a:p>
            <a:r>
              <a:rPr lang="en-US" sz="1200" dirty="0" smtClean="0"/>
              <a:t>My suggested approach works best with records whose actual size follows a Gaussian distribution (or a “bell curve”) around their mean size and which do not grow frequently after they are created.</a:t>
            </a:r>
          </a:p>
          <a:p>
            <a:endParaRPr lang="en-US" sz="1200" dirty="0" smtClean="0"/>
          </a:p>
          <a:p>
            <a:r>
              <a:rPr lang="en-US" sz="1200" dirty="0" smtClean="0"/>
              <a:t>An exception might be tables containing “notes” fields.  Depending on how they are used they might consistently grow over time.  In those cases you might prefer to base the calculation on the average size of a completed record.</a:t>
            </a:r>
          </a:p>
          <a:p>
            <a:r>
              <a:rPr lang="en-US" sz="1200" dirty="0" smtClean="0"/>
              <a:t> </a:t>
            </a:r>
          </a:p>
          <a:p>
            <a:r>
              <a:rPr lang="en-US" sz="1200" dirty="0" smtClean="0"/>
              <a:t>Indexes should always be assigned to a storage area whose rows per block is set to 1.  </a:t>
            </a:r>
            <a:r>
              <a:rPr lang="en-US" sz="1200" b="1" dirty="0" smtClean="0"/>
              <a:t>So long as you never make a mistake and put data in that area </a:t>
            </a:r>
            <a:r>
              <a:rPr lang="en-US" sz="1200" b="1" dirty="0" smtClean="0">
                <a:sym typeface="Wingdings" pitchFamily="2" charset="2"/>
              </a:rPr>
              <a:t></a:t>
            </a:r>
          </a:p>
          <a:p>
            <a:endParaRPr lang="en-US" sz="1200" dirty="0" smtClean="0">
              <a:sym typeface="Wingdings" pitchFamily="2" charset="2"/>
            </a:endParaRPr>
          </a:p>
          <a:p>
            <a:r>
              <a:rPr lang="en-US" sz="1200" dirty="0" smtClean="0">
                <a:sym typeface="Wingdings" pitchFamily="2" charset="2"/>
              </a:rPr>
              <a:t>It’s an easy mistake to make – I once created a new db structure for a dump &amp; load.  Somehow or other I flipped the settings for data areas and index areas.  The resulting disk utilization was “spectacular”.</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Courier New" pitchFamily="49" charset="0"/>
              <a:cs typeface="Courier New" pitchFamily="49" charset="0"/>
            </a:endParaRPr>
          </a:p>
        </p:txBody>
      </p:sp>
      <p:sp>
        <p:nvSpPr>
          <p:cNvPr id="4" name="Slide Number Placeholder 3"/>
          <p:cNvSpPr>
            <a:spLocks noGrp="1"/>
          </p:cNvSpPr>
          <p:nvPr>
            <p:ph type="sldNum" sz="quarter" idx="10"/>
          </p:nvPr>
        </p:nvSpPr>
        <p:spPr/>
        <p:txBody>
          <a:bodyPr/>
          <a:lstStyle/>
          <a:p>
            <a:fld id="{0246C732-F687-4D21-B311-47CCDE8F8EA1}" type="slidenum">
              <a:rPr lang="en-US" smtClean="0"/>
              <a:pPr/>
              <a:t>26</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endParaRPr lang="en-US" dirty="0"/>
          </a:p>
        </p:txBody>
      </p:sp>
      <p:sp>
        <p:nvSpPr>
          <p:cNvPr id="4" name="Slide Number Placeholder 3"/>
          <p:cNvSpPr>
            <a:spLocks noGrp="1"/>
          </p:cNvSpPr>
          <p:nvPr>
            <p:ph type="sldNum" sz="quarter" idx="10"/>
          </p:nvPr>
        </p:nvSpPr>
        <p:spPr/>
        <p:txBody>
          <a:bodyPr/>
          <a:lstStyle/>
          <a:p>
            <a:fld id="{0246C732-F687-4D21-B311-47CCDE8F8EA1}" type="slidenum">
              <a:rPr lang="en-US" smtClean="0"/>
              <a:pPr/>
              <a:t>27</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dirty="0" smtClean="0"/>
              <a:t>In support of that here is a rows per block “Case Study” showing the impact of different combinations of blocks sizes and rows per block…</a:t>
            </a:r>
          </a:p>
          <a:p>
            <a:endParaRPr lang="en-US" sz="1200" dirty="0" smtClean="0"/>
          </a:p>
          <a:p>
            <a:r>
              <a:rPr lang="en-US" sz="1200" b="1" dirty="0" smtClean="0"/>
              <a:t> -- pause –</a:t>
            </a:r>
          </a:p>
          <a:p>
            <a:endParaRPr lang="en-US" sz="1200" dirty="0" smtClean="0"/>
          </a:p>
          <a:p>
            <a:pPr>
              <a:buFont typeface="Arial" pitchFamily="34" charset="0"/>
              <a:buChar char="•"/>
            </a:pPr>
            <a:r>
              <a:rPr lang="en-US" sz="1200" dirty="0" smtClean="0"/>
              <a:t> Average record size was ~220 bytes</a:t>
            </a:r>
          </a:p>
          <a:p>
            <a:pPr>
              <a:buFont typeface="Arial" pitchFamily="34" charset="0"/>
              <a:buChar char="•"/>
            </a:pPr>
            <a:r>
              <a:rPr lang="en-US" sz="1200" dirty="0" smtClean="0"/>
              <a:t> The model here assumes a Gaussian distribution of record sizes (IOW a “bell curve”)</a:t>
            </a:r>
          </a:p>
          <a:p>
            <a:pPr>
              <a:buFont typeface="Arial" pitchFamily="34" charset="0"/>
              <a:buChar char="•"/>
            </a:pPr>
            <a:endParaRPr lang="en-US" sz="1200" dirty="0" smtClean="0"/>
          </a:p>
          <a:p>
            <a:pPr>
              <a:buFont typeface="Arial" pitchFamily="34" charset="0"/>
              <a:buChar char="•"/>
            </a:pPr>
            <a:r>
              <a:rPr lang="en-US" sz="1200" dirty="0" smtClean="0"/>
              <a:t> The original setting was 4k db blocks and 16 rows per block.  Not too bad but the %utilization and the number of IO ops to read the data could be improved by moving to 8k blocks.</a:t>
            </a:r>
          </a:p>
          <a:p>
            <a:pPr>
              <a:buFont typeface="Arial" pitchFamily="34" charset="0"/>
              <a:buNone/>
            </a:pPr>
            <a:endParaRPr lang="en-US"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246C732-F687-4D21-B311-47CCDE8F8EA1}" type="slidenum">
              <a:rPr lang="en-US" smtClean="0"/>
              <a:pPr/>
              <a:t>28</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b="1" dirty="0" smtClean="0"/>
              <a:t>-- pause –</a:t>
            </a:r>
          </a:p>
          <a:p>
            <a:endParaRPr lang="en-US" sz="1200" dirty="0" smtClean="0"/>
          </a:p>
          <a:p>
            <a:r>
              <a:rPr lang="en-US" sz="1200" dirty="0" smtClean="0"/>
              <a:t>Note the consequences of changing block size and forgetting to adjust RPB…  The disk footprint doubles!</a:t>
            </a:r>
          </a:p>
          <a:p>
            <a:endParaRPr lang="en-US" sz="1200" dirty="0" smtClean="0"/>
          </a:p>
          <a:p>
            <a:r>
              <a:rPr lang="en-US" sz="1200" dirty="0" smtClean="0"/>
              <a:t>It gets even worse if you don’t merely forget but actively set it wrong – a value which is aggressively low will really expand your database.</a:t>
            </a:r>
          </a:p>
          <a:p>
            <a:pPr>
              <a:buFont typeface="Arial" pitchFamily="34" charset="0"/>
              <a:buNone/>
            </a:pPr>
            <a:endParaRPr lang="en-US"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246C732-F687-4D21-B311-47CCDE8F8EA1}" type="slidenum">
              <a:rPr lang="en-US" smtClean="0"/>
              <a:pPr/>
              <a:t>29</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b="1" dirty="0" smtClean="0"/>
              <a:t>-- pause –</a:t>
            </a:r>
          </a:p>
          <a:p>
            <a:endParaRPr lang="en-US" sz="1200" dirty="0" smtClean="0"/>
          </a:p>
          <a:p>
            <a:r>
              <a:rPr lang="en-US" sz="1200" dirty="0" smtClean="0"/>
              <a:t>The suggested settings of an 8k block and 64 rows per block result in</a:t>
            </a:r>
          </a:p>
          <a:p>
            <a:r>
              <a:rPr lang="en-US" sz="1200" dirty="0" smtClean="0"/>
              <a:t>less than half the IO ops.</a:t>
            </a:r>
          </a:p>
          <a:p>
            <a:endParaRPr lang="en-US" sz="1200" dirty="0" smtClean="0"/>
          </a:p>
          <a:p>
            <a:r>
              <a:rPr lang="en-US" sz="1200" dirty="0" smtClean="0"/>
              <a:t>And the disk footprint gets about 10% smaller.</a:t>
            </a:r>
          </a:p>
          <a:p>
            <a:endParaRPr lang="en-US" sz="1200" dirty="0" smtClean="0"/>
          </a:p>
          <a:p>
            <a:r>
              <a:rPr lang="en-US" sz="1200" dirty="0" smtClean="0"/>
              <a:t>As you can see -- increasing the rows per block to 128 has no significant additional upside.</a:t>
            </a:r>
          </a:p>
          <a:p>
            <a:endParaRPr lang="en-US" sz="1200" dirty="0" smtClean="0"/>
          </a:p>
          <a:p>
            <a:r>
              <a:rPr lang="en-US" sz="1200" dirty="0" smtClean="0"/>
              <a:t>/***</a:t>
            </a:r>
          </a:p>
          <a:p>
            <a:endParaRPr lang="en-US" sz="1200" dirty="0" smtClean="0"/>
          </a:p>
          <a:p>
            <a:r>
              <a:rPr lang="en-US" sz="1200" dirty="0" smtClean="0"/>
              <a:t>The only downsides are a slight risk of increased fragmentation…</a:t>
            </a:r>
          </a:p>
          <a:p>
            <a:endParaRPr lang="en-US" sz="1200" dirty="0" smtClean="0"/>
          </a:p>
          <a:p>
            <a:r>
              <a:rPr lang="en-US" sz="1200" dirty="0" smtClean="0"/>
              <a:t>… and the aggravation that it will cause if you want to analyze that area using random sampling of RECIDs.</a:t>
            </a:r>
          </a:p>
          <a:p>
            <a:endParaRPr lang="en-US" sz="1200" dirty="0" smtClean="0"/>
          </a:p>
          <a:p>
            <a:r>
              <a:rPr lang="en-US" sz="1200" dirty="0" smtClean="0"/>
              <a:t> ***/</a:t>
            </a:r>
          </a:p>
          <a:p>
            <a:pPr>
              <a:buFont typeface="Arial" pitchFamily="34" charset="0"/>
              <a:buNone/>
            </a:pPr>
            <a:endParaRPr lang="en-US"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246C732-F687-4D21-B311-47CCDE8F8EA1}" type="slidenum">
              <a:rPr lang="en-US" smtClean="0"/>
              <a:pPr/>
              <a:t>30</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dirty="0" smtClean="0"/>
              <a:t>When setting rows per block remember…</a:t>
            </a:r>
          </a:p>
          <a:p>
            <a:endParaRPr lang="en-US" sz="1200" dirty="0" smtClean="0"/>
          </a:p>
          <a:p>
            <a:pPr lvl="1"/>
            <a:r>
              <a:rPr lang="en-US" sz="1200" dirty="0" smtClean="0"/>
              <a:t>Blocks have overhead which varies by storage area type, block size, Progress version and by tweaking the create and toss limits.</a:t>
            </a:r>
          </a:p>
          <a:p>
            <a:pPr lvl="1"/>
            <a:endParaRPr lang="en-US" sz="1200" dirty="0" smtClean="0"/>
          </a:p>
          <a:p>
            <a:pPr lvl="1"/>
            <a:r>
              <a:rPr lang="en-US" sz="1200" dirty="0" smtClean="0"/>
              <a:t>Not all data behaves the same:</a:t>
            </a:r>
          </a:p>
          <a:p>
            <a:pPr lvl="2"/>
            <a:endParaRPr lang="en-US" sz="1200" dirty="0" smtClean="0"/>
          </a:p>
          <a:p>
            <a:pPr lvl="2"/>
            <a:r>
              <a:rPr lang="en-US" sz="1200" dirty="0" smtClean="0"/>
              <a:t>Records which are created small and which grow frequently may tend to fragment if RPB is set too high.</a:t>
            </a:r>
          </a:p>
          <a:p>
            <a:pPr lvl="2"/>
            <a:endParaRPr lang="en-US" sz="1200" dirty="0" smtClean="0"/>
          </a:p>
          <a:p>
            <a:pPr lvl="2"/>
            <a:r>
              <a:rPr lang="en-US" sz="1200" dirty="0" smtClean="0"/>
              <a:t>Record size distribution is not always Gaussian – sometimes the actual record size distribution has multiple “humps” or is heavily skewed towards one side or the other.</a:t>
            </a:r>
          </a:p>
          <a:p>
            <a:pPr lvl="2"/>
            <a:endParaRPr lang="en-US" sz="1200" dirty="0" smtClean="0"/>
          </a:p>
          <a:p>
            <a:r>
              <a:rPr lang="en-US" sz="1200" dirty="0" smtClean="0"/>
              <a:t>Generally speaking -- if you’re unsure – round up!</a:t>
            </a:r>
          </a:p>
          <a:p>
            <a:endParaRPr lang="en-US" sz="1200" dirty="0" smtClean="0">
              <a:latin typeface="Courier New" pitchFamily="49" charset="0"/>
              <a:cs typeface="Courier New" pitchFamily="49" charset="0"/>
            </a:endParaRPr>
          </a:p>
        </p:txBody>
      </p:sp>
      <p:sp>
        <p:nvSpPr>
          <p:cNvPr id="4" name="Slide Number Placeholder 3"/>
          <p:cNvSpPr>
            <a:spLocks noGrp="1"/>
          </p:cNvSpPr>
          <p:nvPr>
            <p:ph type="sldNum" sz="quarter" idx="10"/>
          </p:nvPr>
        </p:nvSpPr>
        <p:spPr/>
        <p:txBody>
          <a:bodyPr/>
          <a:lstStyle/>
          <a:p>
            <a:fld id="{0246C732-F687-4D21-B311-47CCDE8F8EA1}" type="slidenum">
              <a:rPr lang="en-US" smtClean="0"/>
              <a:pPr/>
              <a:t>31</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246C732-F687-4D21-B311-47CCDE8F8EA1}" type="slidenum">
              <a:rPr lang="en-US" smtClean="0"/>
              <a:pPr/>
              <a:t>32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Before we get started -- Since we are going to be focused on the Storage Optimization Strategies for the </a:t>
            </a:r>
            <a:r>
              <a:rPr lang="en-US" sz="1200" dirty="0" err="1" smtClean="0"/>
              <a:t>OpenEdge</a:t>
            </a:r>
            <a:r>
              <a:rPr lang="en-US" sz="1200" dirty="0" smtClean="0"/>
              <a:t> database in this talk we will NOT be talking about:</a:t>
            </a:r>
          </a:p>
          <a:p>
            <a:endParaRPr lang="en-US" sz="1200" dirty="0" smtClean="0"/>
          </a:p>
          <a:p>
            <a:pPr lvl="1">
              <a:buFont typeface="Arial" pitchFamily="34" charset="0"/>
              <a:buChar char="•"/>
            </a:pPr>
            <a:r>
              <a:rPr lang="en-US" sz="1200" dirty="0" smtClean="0"/>
              <a:t> SANs</a:t>
            </a:r>
          </a:p>
          <a:p>
            <a:pPr lvl="1">
              <a:buFont typeface="Arial" pitchFamily="34" charset="0"/>
              <a:buChar char="•"/>
            </a:pPr>
            <a:r>
              <a:rPr lang="en-US" sz="1200" dirty="0" smtClean="0"/>
              <a:t> Servers</a:t>
            </a:r>
          </a:p>
          <a:p>
            <a:pPr lvl="1">
              <a:buFont typeface="Arial" pitchFamily="34" charset="0"/>
              <a:buChar char="•"/>
            </a:pPr>
            <a:r>
              <a:rPr lang="en-US" sz="1200" dirty="0" smtClean="0"/>
              <a:t> Operating Systems</a:t>
            </a:r>
          </a:p>
          <a:p>
            <a:pPr lvl="1">
              <a:buFont typeface="Arial" pitchFamily="34" charset="0"/>
              <a:buChar char="•"/>
            </a:pPr>
            <a:r>
              <a:rPr lang="en-US" sz="1200" dirty="0" smtClean="0"/>
              <a:t> RAID Levels</a:t>
            </a:r>
          </a:p>
          <a:p>
            <a:pPr>
              <a:buFont typeface="Arial" pitchFamily="34" charset="0"/>
              <a:buChar char="•"/>
            </a:pPr>
            <a:endParaRPr lang="en-US" sz="1200" dirty="0" smtClean="0"/>
          </a:p>
          <a:p>
            <a:r>
              <a:rPr lang="en-US" sz="1200" dirty="0" smtClean="0"/>
              <a:t>… and so forth.</a:t>
            </a:r>
          </a:p>
          <a:p>
            <a:endParaRPr lang="en-US" sz="1200" dirty="0" smtClean="0"/>
          </a:p>
          <a:p>
            <a:r>
              <a:rPr lang="en-US" sz="1200" dirty="0" smtClean="0"/>
              <a:t>Those are very interesting topics but they are not </a:t>
            </a:r>
            <a:r>
              <a:rPr lang="en-US" sz="1200" b="1" dirty="0" smtClean="0"/>
              <a:t>today’s</a:t>
            </a:r>
            <a:r>
              <a:rPr lang="en-US" sz="1200" dirty="0" smtClean="0"/>
              <a:t> topic!  Today’s topic is techniques for configuring your </a:t>
            </a:r>
            <a:r>
              <a:rPr lang="en-US" sz="1200" dirty="0" err="1" smtClean="0"/>
              <a:t>openedge</a:t>
            </a:r>
            <a:r>
              <a:rPr lang="en-US" sz="1200" dirty="0" smtClean="0"/>
              <a:t> database</a:t>
            </a:r>
            <a:r>
              <a:rPr lang="en-US" sz="1200" baseline="0" dirty="0" smtClean="0"/>
              <a:t> to minimize IO operations.</a:t>
            </a:r>
            <a:endParaRPr lang="en-US" sz="1200" dirty="0" smtClean="0"/>
          </a:p>
        </p:txBody>
      </p:sp>
      <p:sp>
        <p:nvSpPr>
          <p:cNvPr id="4" name="Slide Number Placeholder 3"/>
          <p:cNvSpPr>
            <a:spLocks noGrp="1"/>
          </p:cNvSpPr>
          <p:nvPr>
            <p:ph type="sldNum" sz="quarter" idx="10"/>
          </p:nvPr>
        </p:nvSpPr>
        <p:spPr/>
        <p:txBody>
          <a:bodyPr/>
          <a:lstStyle/>
          <a:p>
            <a:fld id="{0246C732-F687-4D21-B311-47CCDE8F8EA1}"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b="1" dirty="0" smtClean="0"/>
              <a:t>Quick review --</a:t>
            </a:r>
          </a:p>
          <a:p>
            <a:r>
              <a:rPr lang="en-US" dirty="0" smtClean="0"/>
              <a:t> </a:t>
            </a:r>
          </a:p>
          <a:p>
            <a:r>
              <a:rPr lang="en-US" dirty="0" smtClean="0"/>
              <a:t>Progress </a:t>
            </a:r>
            <a:r>
              <a:rPr lang="en-US" dirty="0" err="1" smtClean="0"/>
              <a:t>OpenEdge</a:t>
            </a:r>
            <a:r>
              <a:rPr lang="en-US" dirty="0" smtClean="0"/>
              <a:t> 10 supports </a:t>
            </a:r>
            <a:r>
              <a:rPr lang="en-US" b="1" dirty="0" smtClean="0"/>
              <a:t>Type 2</a:t>
            </a:r>
            <a:r>
              <a:rPr lang="en-US" dirty="0" smtClean="0"/>
              <a:t> storage areas.  These storage areas allow the DBA to specify a </a:t>
            </a:r>
            <a:r>
              <a:rPr lang="en-US" b="1" dirty="0" smtClean="0"/>
              <a:t>cluster size</a:t>
            </a:r>
            <a:r>
              <a:rPr lang="en-US" dirty="0" smtClean="0"/>
              <a:t> so that certain operations within the database manager can be completed more efficiently.</a:t>
            </a:r>
          </a:p>
          <a:p>
            <a:endParaRPr lang="en-US" dirty="0" smtClean="0"/>
          </a:p>
          <a:p>
            <a:r>
              <a:rPr lang="en-US" dirty="0" smtClean="0"/>
              <a:t>The cluster size here is 8, in red after the semi-colon.  The maximum cluster size is 512 blocks.</a:t>
            </a:r>
          </a:p>
          <a:p>
            <a:r>
              <a:rPr lang="en-US" dirty="0" smtClean="0"/>
              <a:t> </a:t>
            </a:r>
          </a:p>
        </p:txBody>
      </p:sp>
      <p:sp>
        <p:nvSpPr>
          <p:cNvPr id="4" name="Slide Number Placeholder 3"/>
          <p:cNvSpPr>
            <a:spLocks noGrp="1"/>
          </p:cNvSpPr>
          <p:nvPr>
            <p:ph type="sldNum" sz="quarter" idx="10"/>
          </p:nvPr>
        </p:nvSpPr>
        <p:spPr/>
        <p:txBody>
          <a:bodyPr/>
          <a:lstStyle/>
          <a:p>
            <a:fld id="{0246C732-F687-4D21-B311-47CCDE8F8EA1}" type="slidenum">
              <a:rPr lang="en-US" smtClean="0"/>
              <a:pPr/>
              <a:t>33</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So, why not “one size fits all”?…</a:t>
            </a:r>
          </a:p>
          <a:p>
            <a:endParaRPr lang="en-US" sz="1200" dirty="0" smtClean="0"/>
          </a:p>
          <a:p>
            <a:r>
              <a:rPr lang="en-US" sz="1200" dirty="0" smtClean="0"/>
              <a:t>In a word – “indexes”.</a:t>
            </a:r>
          </a:p>
          <a:p>
            <a:endParaRPr lang="en-US" sz="1200" dirty="0" smtClean="0"/>
          </a:p>
          <a:p>
            <a:r>
              <a:rPr lang="en-US" sz="1200" dirty="0" smtClean="0"/>
              <a:t>1) </a:t>
            </a:r>
            <a:r>
              <a:rPr lang="en-US" sz="1200" dirty="0" err="1" smtClean="0"/>
              <a:t>Indivdual</a:t>
            </a:r>
            <a:r>
              <a:rPr lang="en-US" sz="1200" dirty="0" smtClean="0"/>
              <a:t> indexes are generally</a:t>
            </a:r>
            <a:r>
              <a:rPr lang="en-US" sz="1200" baseline="0" dirty="0" smtClean="0"/>
              <a:t> much smaller than the data.</a:t>
            </a:r>
          </a:p>
          <a:p>
            <a:r>
              <a:rPr lang="en-US" sz="1200" baseline="0" dirty="0" smtClean="0"/>
              <a:t>2) There are usually a lot more indexes than tables.</a:t>
            </a:r>
          </a:p>
          <a:p>
            <a:endParaRPr lang="en-US" sz="1200" baseline="0" dirty="0" smtClean="0"/>
          </a:p>
          <a:p>
            <a:r>
              <a:rPr lang="en-US" sz="1200" baseline="0" dirty="0" smtClean="0"/>
              <a:t>512 8k blocks = 4MB   if you have </a:t>
            </a:r>
            <a:r>
              <a:rPr lang="en-US" sz="1200" baseline="0" smtClean="0"/>
              <a:t>a 1,000 </a:t>
            </a:r>
            <a:r>
              <a:rPr lang="en-US" sz="1200" baseline="0" dirty="0" smtClean="0"/>
              <a:t>smallish </a:t>
            </a:r>
            <a:r>
              <a:rPr lang="en-US" sz="1200" baseline="0" smtClean="0"/>
              <a:t>indexes that’</a:t>
            </a:r>
            <a:endParaRPr lang="en-US" sz="1200" dirty="0" smtClean="0"/>
          </a:p>
        </p:txBody>
      </p:sp>
      <p:sp>
        <p:nvSpPr>
          <p:cNvPr id="4" name="Slide Number Placeholder 3"/>
          <p:cNvSpPr>
            <a:spLocks noGrp="1"/>
          </p:cNvSpPr>
          <p:nvPr>
            <p:ph type="sldNum" sz="quarter" idx="10"/>
          </p:nvPr>
        </p:nvSpPr>
        <p:spPr/>
        <p:txBody>
          <a:bodyPr/>
          <a:lstStyle/>
          <a:p>
            <a:fld id="{0246C732-F687-4D21-B311-47CCDE8F8EA1}" type="slidenum">
              <a:rPr lang="en-US" smtClean="0"/>
              <a:pPr/>
              <a:t>34</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t>There are, however, several caveats:</a:t>
            </a:r>
          </a:p>
          <a:p>
            <a:r>
              <a:rPr lang="en-US" dirty="0" smtClean="0"/>
              <a:t> </a:t>
            </a:r>
          </a:p>
          <a:p>
            <a:pPr lvl="0"/>
            <a:r>
              <a:rPr lang="en-US" dirty="0" smtClean="0"/>
              <a:t>There is no advantage to having a cluster size more than twice the size of the table being stored.</a:t>
            </a:r>
            <a:br>
              <a:rPr lang="en-US" dirty="0" smtClean="0"/>
            </a:br>
            <a:endParaRPr lang="en-US" dirty="0" smtClean="0"/>
          </a:p>
          <a:p>
            <a:pPr lvl="0"/>
            <a:r>
              <a:rPr lang="en-US" dirty="0" smtClean="0"/>
              <a:t>Except that you need a cluster size of at least 8 blocks in order to have </a:t>
            </a:r>
            <a:r>
              <a:rPr lang="en-US" dirty="0" err="1" smtClean="0"/>
              <a:t>have</a:t>
            </a:r>
            <a:r>
              <a:rPr lang="en-US" dirty="0" smtClean="0"/>
              <a:t> a type 2 storage area – and you should always have type 2 areas.  Remember tiny, but frequently accessed, tables still benefit from this even if most of the space in 8 blocks gets “wasted”.</a:t>
            </a:r>
            <a:br>
              <a:rPr lang="en-US" dirty="0" smtClean="0"/>
            </a:br>
            <a:endParaRPr lang="en-US" dirty="0" smtClean="0"/>
          </a:p>
          <a:p>
            <a:pPr lvl="0"/>
            <a:r>
              <a:rPr lang="en-US" dirty="0" smtClean="0"/>
              <a:t>Individual indexes do not typically require as much space as the corresponding data.  </a:t>
            </a:r>
          </a:p>
          <a:p>
            <a:pPr lvl="0"/>
            <a:endParaRPr lang="en-US" dirty="0" smtClean="0"/>
          </a:p>
          <a:p>
            <a:pPr lvl="0"/>
            <a:r>
              <a:rPr lang="en-US" dirty="0" smtClean="0"/>
              <a:t>There is a lot of variation in index sizes and the amount of excess allocation (“wasted space”) associated with indexes can be quite large if index areas are universally configured with cluster sizes of 512.</a:t>
            </a: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246C732-F687-4D21-B311-47CCDE8F8EA1}" type="slidenum">
              <a:rPr lang="en-US" smtClean="0"/>
              <a:pPr/>
              <a:t>35</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dirty="0" smtClean="0"/>
              <a:t>For instance in this example, taken from a real database…</a:t>
            </a:r>
          </a:p>
          <a:p>
            <a:endParaRPr lang="en-US" sz="1200" dirty="0" smtClean="0"/>
          </a:p>
          <a:p>
            <a:r>
              <a:rPr lang="en-US" sz="1200" b="1" dirty="0" smtClean="0"/>
              <a:t>-- pause -- </a:t>
            </a:r>
          </a:p>
          <a:p>
            <a:endParaRPr lang="en-US" sz="1200" dirty="0" smtClean="0"/>
          </a:p>
          <a:p>
            <a:r>
              <a:rPr lang="en-US" sz="1200" dirty="0" smtClean="0"/>
              <a:t>Notice that the table size is 48MB.</a:t>
            </a:r>
          </a:p>
          <a:p>
            <a:endParaRPr lang="en-US" sz="1200" dirty="0" smtClean="0"/>
          </a:p>
          <a:p>
            <a:r>
              <a:rPr lang="en-US" sz="1200" dirty="0" smtClean="0"/>
              <a:t>There are 3 indexes.  The largest index takes 4,764 8k blocks.  The other 2 are much smaller – 100 times smaller.</a:t>
            </a:r>
          </a:p>
          <a:p>
            <a:endParaRPr lang="en-US" sz="1200" dirty="0" smtClean="0"/>
          </a:p>
          <a:p>
            <a:r>
              <a:rPr lang="en-US" sz="1200" dirty="0" smtClean="0"/>
              <a:t>Placing all of these in a single 512 block cluster would waste quite a lot of disk space.</a:t>
            </a:r>
          </a:p>
          <a:p>
            <a:endParaRPr lang="en-US" sz="1200" dirty="0" smtClean="0"/>
          </a:p>
          <a:p>
            <a:r>
              <a:rPr lang="en-US" sz="1200" dirty="0" smtClean="0"/>
              <a:t>As you see there can be dramatic differences in the size of indexes </a:t>
            </a:r>
            <a:r>
              <a:rPr lang="en-US" sz="1200" b="1" dirty="0" smtClean="0"/>
              <a:t>even on the same table</a:t>
            </a:r>
            <a:r>
              <a:rPr lang="en-US" sz="1200" dirty="0" smtClean="0"/>
              <a:t>.</a:t>
            </a:r>
          </a:p>
          <a:p>
            <a:endParaRPr lang="en-US" sz="1200" dirty="0" smtClean="0"/>
          </a:p>
          <a:p>
            <a:r>
              <a:rPr lang="en-US" sz="1200" b="1" dirty="0" smtClean="0"/>
              <a:t>-- pause -- </a:t>
            </a: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246C732-F687-4D21-B311-47CCDE8F8EA1}" type="slidenum">
              <a:rPr lang="en-US" smtClean="0"/>
              <a:pPr/>
              <a:t>36</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Putting that into practice this chart shows numbers from test runs with one million records.</a:t>
            </a:r>
          </a:p>
          <a:p>
            <a:endParaRPr lang="en-US" sz="1200" dirty="0" smtClean="0">
              <a:solidFill>
                <a:schemeClr val="tx2">
                  <a:lumMod val="75000"/>
                </a:schemeClr>
              </a:solidFill>
            </a:endParaRPr>
          </a:p>
          <a:p>
            <a:r>
              <a:rPr lang="en-US" sz="1200" dirty="0" smtClean="0">
                <a:solidFill>
                  <a:schemeClr val="tx2">
                    <a:lumMod val="75000"/>
                  </a:schemeClr>
                </a:solidFill>
              </a:rPr>
              <a:t>As you can see from the chart, the process has an initial runtime of roughly 2 hours (top line, in red).</a:t>
            </a:r>
          </a:p>
          <a:p>
            <a:endParaRPr lang="en-US" sz="1200" dirty="0" smtClean="0">
              <a:solidFill>
                <a:schemeClr val="tx2">
                  <a:lumMod val="75000"/>
                </a:schemeClr>
              </a:solidFill>
            </a:endParaRPr>
          </a:p>
          <a:p>
            <a:r>
              <a:rPr lang="en-US" sz="1200" dirty="0" smtClean="0">
                <a:solidFill>
                  <a:schemeClr val="tx2">
                    <a:lumMod val="75000"/>
                  </a:schemeClr>
                </a:solidFill>
              </a:rPr>
              <a:t>I changed block size, index usage and hit ratio (by way of fiddling with –B) to see what the impact on run time of each of these factors would be.</a:t>
            </a:r>
          </a:p>
          <a:p>
            <a:endParaRPr lang="en-US" sz="1200" dirty="0" smtClean="0">
              <a:solidFill>
                <a:schemeClr val="tx2">
                  <a:lumMod val="75000"/>
                </a:schemeClr>
              </a:solidFill>
            </a:endParaRPr>
          </a:p>
          <a:p>
            <a:r>
              <a:rPr lang="en-US" sz="1200" dirty="0" smtClean="0">
                <a:solidFill>
                  <a:schemeClr val="tx2">
                    <a:lumMod val="75000"/>
                  </a:schemeClr>
                </a:solidFill>
              </a:rPr>
              <a:t>Ultimately the run time was reduced to approximately 20 minutes (bottom) with 8k blocks, 85% sequential access and a hit ratio of 99%.</a:t>
            </a:r>
          </a:p>
          <a:p>
            <a:endParaRPr lang="en-US" sz="1200" dirty="0" smtClean="0">
              <a:solidFill>
                <a:schemeClr val="tx2">
                  <a:lumMod val="75000"/>
                </a:schemeClr>
              </a:solidFill>
            </a:endParaRPr>
          </a:p>
          <a:p>
            <a:r>
              <a:rPr lang="en-US" sz="1200" dirty="0" smtClean="0">
                <a:solidFill>
                  <a:schemeClr val="tx2">
                    <a:lumMod val="75000"/>
                  </a:schemeClr>
                </a:solidFill>
              </a:rPr>
              <a:t>6x better!</a:t>
            </a:r>
          </a:p>
          <a:p>
            <a:endParaRPr lang="en-US" baseline="0" dirty="0" smtClean="0"/>
          </a:p>
        </p:txBody>
      </p:sp>
      <p:sp>
        <p:nvSpPr>
          <p:cNvPr id="4" name="Slide Number Placeholder 3"/>
          <p:cNvSpPr>
            <a:spLocks noGrp="1"/>
          </p:cNvSpPr>
          <p:nvPr>
            <p:ph type="sldNum" sz="quarter" idx="10"/>
          </p:nvPr>
        </p:nvSpPr>
        <p:spPr/>
        <p:txBody>
          <a:bodyPr/>
          <a:lstStyle/>
          <a:p>
            <a:fld id="{0246C732-F687-4D21-B311-47CCDE8F8EA1}" type="slidenum">
              <a:rPr lang="en-US" smtClean="0"/>
              <a:pPr/>
              <a:t>38</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cs typeface="Courier New" pitchFamily="49" charset="0"/>
              </a:rPr>
              <a:t>Unfortunately “logical scatter” isn’t reported by </a:t>
            </a:r>
            <a:r>
              <a:rPr lang="en-US" dirty="0" err="1" smtClean="0">
                <a:cs typeface="Courier New" pitchFamily="49" charset="0"/>
              </a:rPr>
              <a:t>dbanalysis</a:t>
            </a:r>
            <a:r>
              <a:rPr lang="en-US" dirty="0" smtClean="0">
                <a:cs typeface="Courier New" pitchFamily="49" charset="0"/>
              </a:rPr>
              <a:t> – but you can figure it out by comparing RECIDs.</a:t>
            </a:r>
          </a:p>
          <a:p>
            <a:endParaRPr lang="en-US" dirty="0" smtClean="0">
              <a:cs typeface="Courier New" pitchFamily="49" charset="0"/>
            </a:endParaRPr>
          </a:p>
          <a:p>
            <a:r>
              <a:rPr lang="en-US" dirty="0" smtClean="0">
                <a:cs typeface="Courier New" pitchFamily="49" charset="0"/>
              </a:rPr>
              <a:t>This table is the result of such an investigation.</a:t>
            </a:r>
          </a:p>
          <a:p>
            <a:endParaRPr lang="en-US" dirty="0" smtClean="0">
              <a:cs typeface="Courier New" pitchFamily="49" charset="0"/>
            </a:endParaRPr>
          </a:p>
          <a:p>
            <a:r>
              <a:rPr lang="en-US" dirty="0" smtClean="0">
                <a:cs typeface="Courier New" pitchFamily="49" charset="0"/>
              </a:rPr>
              <a:t>%Sequential = the percentage of time that the NEXT record in index order is in the same block.  Very low numbers mean that the records are very scattered.</a:t>
            </a:r>
          </a:p>
          <a:p>
            <a:endParaRPr lang="en-US" dirty="0" smtClean="0">
              <a:cs typeface="Courier New" pitchFamily="49" charset="0"/>
            </a:endParaRPr>
          </a:p>
          <a:p>
            <a:r>
              <a:rPr lang="en-US" dirty="0" smtClean="0">
                <a:cs typeface="Courier New" pitchFamily="49" charset="0"/>
              </a:rPr>
              <a:t>%</a:t>
            </a:r>
            <a:r>
              <a:rPr lang="en-US" dirty="0" err="1" smtClean="0">
                <a:cs typeface="Courier New" pitchFamily="49" charset="0"/>
              </a:rPr>
              <a:t>Idx</a:t>
            </a:r>
            <a:r>
              <a:rPr lang="en-US" dirty="0" smtClean="0">
                <a:cs typeface="Courier New" pitchFamily="49" charset="0"/>
              </a:rPr>
              <a:t> used = how frequently this index is actually being used (_</a:t>
            </a:r>
            <a:r>
              <a:rPr lang="en-US" dirty="0" err="1" smtClean="0">
                <a:cs typeface="Courier New" pitchFamily="49" charset="0"/>
              </a:rPr>
              <a:t>indexstat</a:t>
            </a:r>
            <a:r>
              <a:rPr lang="en-US" dirty="0" smtClean="0">
                <a:cs typeface="Courier New" pitchFamily="49" charset="0"/>
              </a:rPr>
              <a:t>).  It is not uncommon for many indexes to be very rarely used.  Or even unused!</a:t>
            </a:r>
          </a:p>
          <a:p>
            <a:endParaRPr lang="en-US" dirty="0" smtClean="0">
              <a:cs typeface="Courier New" pitchFamily="49" charset="0"/>
            </a:endParaRPr>
          </a:p>
          <a:p>
            <a:r>
              <a:rPr lang="en-US" dirty="0" smtClean="0">
                <a:cs typeface="Courier New" pitchFamily="49" charset="0"/>
              </a:rPr>
              <a:t>Density = how often a random RECID returns a record from this table in the storage area.</a:t>
            </a:r>
          </a:p>
          <a:p>
            <a:pPr lvl="1">
              <a:buFont typeface="Arial" pitchFamily="34" charset="0"/>
              <a:buChar char="•"/>
            </a:pPr>
            <a:r>
              <a:rPr lang="en-US" dirty="0" smtClean="0">
                <a:cs typeface="Courier New" pitchFamily="49" charset="0"/>
              </a:rPr>
              <a:t>  If the density = 1 it means that very few RECIDs are being wasted.</a:t>
            </a:r>
          </a:p>
          <a:p>
            <a:pPr lvl="1">
              <a:buFont typeface="Arial" pitchFamily="34" charset="0"/>
              <a:buChar char="•"/>
            </a:pPr>
            <a:r>
              <a:rPr lang="en-US" dirty="0" smtClean="0">
                <a:cs typeface="Courier New" pitchFamily="49" charset="0"/>
              </a:rPr>
              <a:t>  A density close to 1 also means that table scans or RECID scans might be faster than index based scans.</a:t>
            </a:r>
          </a:p>
          <a:p>
            <a:pPr lvl="1">
              <a:buFont typeface="Arial" pitchFamily="34" charset="0"/>
              <a:buChar char="•"/>
            </a:pPr>
            <a:r>
              <a:rPr lang="en-US" dirty="0" smtClean="0">
                <a:cs typeface="Courier New" pitchFamily="49" charset="0"/>
              </a:rPr>
              <a:t>  Very low density (such as that in table 1) means that the tables blocks are widely scattered within the storage area  --  but that might just be because there are a lot of tables.  Which is an argument in favor of assigning large tables to dedicated storage areas.</a:t>
            </a:r>
          </a:p>
          <a:p>
            <a:endParaRPr lang="en-US" sz="800" dirty="0" smtClean="0">
              <a:latin typeface="Courier New" pitchFamily="49" charset="0"/>
              <a:cs typeface="Courier New" pitchFamily="49" charset="0"/>
            </a:endParaRPr>
          </a:p>
        </p:txBody>
      </p:sp>
      <p:sp>
        <p:nvSpPr>
          <p:cNvPr id="4" name="Slide Number Placeholder 3"/>
          <p:cNvSpPr>
            <a:spLocks noGrp="1"/>
          </p:cNvSpPr>
          <p:nvPr>
            <p:ph type="sldNum" sz="quarter" idx="10"/>
          </p:nvPr>
        </p:nvSpPr>
        <p:spPr/>
        <p:txBody>
          <a:bodyPr/>
          <a:lstStyle/>
          <a:p>
            <a:fld id="{0246C732-F687-4D21-B311-47CCDE8F8EA1}" type="slidenum">
              <a:rPr lang="en-US" smtClean="0"/>
              <a:pPr/>
              <a:t>39</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dirty="0" smtClean="0">
                <a:cs typeface="Courier New" pitchFamily="49" charset="0"/>
              </a:rPr>
              <a:t>Performing a dump &amp; load from 4k to 8k improved the %sequential nicely.</a:t>
            </a:r>
          </a:p>
          <a:p>
            <a:endParaRPr lang="en-US" sz="1200" dirty="0" smtClean="0">
              <a:cs typeface="Courier New" pitchFamily="49" charset="0"/>
            </a:endParaRPr>
          </a:p>
          <a:p>
            <a:r>
              <a:rPr lang="en-US" sz="1200" dirty="0" smtClean="0">
                <a:cs typeface="Courier New" pitchFamily="49" charset="0"/>
              </a:rPr>
              <a:t>For table 1 it improved a lot.</a:t>
            </a:r>
          </a:p>
          <a:p>
            <a:endParaRPr lang="en-US" sz="1200" dirty="0" smtClean="0">
              <a:cs typeface="Courier New" pitchFamily="49" charset="0"/>
            </a:endParaRPr>
          </a:p>
          <a:p>
            <a:r>
              <a:rPr lang="en-US" sz="1200" dirty="0" smtClean="0">
                <a:cs typeface="Courier New" pitchFamily="49" charset="0"/>
              </a:rPr>
              <a:t>For table 2 not so much but still a nice bump.</a:t>
            </a:r>
          </a:p>
          <a:p>
            <a:endParaRPr lang="en-US" sz="1200" dirty="0" smtClean="0">
              <a:latin typeface="Courier New" pitchFamily="49" charset="0"/>
              <a:cs typeface="Courier New" pitchFamily="49" charset="0"/>
            </a:endParaRPr>
          </a:p>
        </p:txBody>
      </p:sp>
      <p:sp>
        <p:nvSpPr>
          <p:cNvPr id="4" name="Slide Number Placeholder 3"/>
          <p:cNvSpPr>
            <a:spLocks noGrp="1"/>
          </p:cNvSpPr>
          <p:nvPr>
            <p:ph type="sldNum" sz="quarter" idx="10"/>
          </p:nvPr>
        </p:nvSpPr>
        <p:spPr/>
        <p:txBody>
          <a:bodyPr/>
          <a:lstStyle/>
          <a:p>
            <a:fld id="{0246C732-F687-4D21-B311-47CCDE8F8EA1}" type="slidenum">
              <a:rPr lang="en-US" smtClean="0"/>
              <a:pPr/>
              <a:t>40</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dirty="0" smtClean="0">
                <a:cs typeface="Courier New" pitchFamily="49" charset="0"/>
              </a:rPr>
              <a:t>Ideally the most used index will also have the highest %Sequential.</a:t>
            </a:r>
          </a:p>
          <a:p>
            <a:endParaRPr lang="en-US" sz="1200" dirty="0" smtClean="0">
              <a:cs typeface="Courier New" pitchFamily="49" charset="0"/>
            </a:endParaRPr>
          </a:p>
          <a:p>
            <a:r>
              <a:rPr lang="en-US" sz="1200" dirty="0" smtClean="0">
                <a:cs typeface="Courier New" pitchFamily="49" charset="0"/>
              </a:rPr>
              <a:t>As you can see table 2 has an issue -- </a:t>
            </a:r>
            <a:r>
              <a:rPr lang="en-US" sz="1200" dirty="0" smtClean="0"/>
              <a:t>The most frequently used index is </a:t>
            </a:r>
            <a:r>
              <a:rPr lang="en-US" sz="1200" b="1" dirty="0" smtClean="0"/>
              <a:t>NOT</a:t>
            </a:r>
            <a:r>
              <a:rPr lang="en-US" sz="1200" dirty="0" smtClean="0"/>
              <a:t> the best ordered index!</a:t>
            </a:r>
            <a:endParaRPr lang="en-US" sz="1200" dirty="0" smtClean="0">
              <a:cs typeface="Courier New" pitchFamily="49" charset="0"/>
            </a:endParaRPr>
          </a:p>
          <a:p>
            <a:pPr lvl="0">
              <a:buFont typeface="Arial" pitchFamily="34" charset="0"/>
              <a:buNone/>
            </a:pPr>
            <a:endParaRPr lang="en-US" sz="1200" dirty="0" smtClean="0">
              <a:cs typeface="Courier New" pitchFamily="49" charset="0"/>
            </a:endParaRPr>
          </a:p>
          <a:p>
            <a:pPr lvl="0">
              <a:buFont typeface="Arial" pitchFamily="34" charset="0"/>
              <a:buNone/>
            </a:pPr>
            <a:r>
              <a:rPr lang="en-US" sz="1200" dirty="0" smtClean="0">
                <a:cs typeface="Courier New" pitchFamily="49" charset="0"/>
              </a:rPr>
              <a:t>Clearly there are some significant improvements that can be made to the process which produced these numbers.</a:t>
            </a:r>
          </a:p>
          <a:p>
            <a:endParaRPr lang="en-US" sz="1200" dirty="0" smtClean="0">
              <a:latin typeface="Courier New" pitchFamily="49" charset="0"/>
              <a:cs typeface="Courier New" pitchFamily="49" charset="0"/>
            </a:endParaRPr>
          </a:p>
        </p:txBody>
      </p:sp>
      <p:sp>
        <p:nvSpPr>
          <p:cNvPr id="4" name="Slide Number Placeholder 3"/>
          <p:cNvSpPr>
            <a:spLocks noGrp="1"/>
          </p:cNvSpPr>
          <p:nvPr>
            <p:ph type="sldNum" sz="quarter" idx="10"/>
          </p:nvPr>
        </p:nvSpPr>
        <p:spPr/>
        <p:txBody>
          <a:bodyPr/>
          <a:lstStyle/>
          <a:p>
            <a:fld id="{0246C732-F687-4D21-B311-47CCDE8F8EA1}" type="slidenum">
              <a:rPr lang="en-US" smtClean="0"/>
              <a:pPr/>
              <a:t>41</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Putting that into practice this chart shows numbers from test runs with one million records.</a:t>
            </a:r>
          </a:p>
          <a:p>
            <a:endParaRPr lang="en-US" sz="1200" dirty="0" smtClean="0">
              <a:solidFill>
                <a:schemeClr val="tx2">
                  <a:lumMod val="75000"/>
                </a:schemeClr>
              </a:solidFill>
            </a:endParaRPr>
          </a:p>
          <a:p>
            <a:r>
              <a:rPr lang="en-US" sz="1200" dirty="0" smtClean="0">
                <a:solidFill>
                  <a:schemeClr val="tx2">
                    <a:lumMod val="75000"/>
                  </a:schemeClr>
                </a:solidFill>
              </a:rPr>
              <a:t>As you can see from the chart, the process has an initial runtime of roughly 2 hours (top line, in red).</a:t>
            </a:r>
          </a:p>
          <a:p>
            <a:endParaRPr lang="en-US" sz="1200" dirty="0" smtClean="0">
              <a:solidFill>
                <a:schemeClr val="tx2">
                  <a:lumMod val="75000"/>
                </a:schemeClr>
              </a:solidFill>
            </a:endParaRPr>
          </a:p>
          <a:p>
            <a:r>
              <a:rPr lang="en-US" sz="1200" dirty="0" smtClean="0">
                <a:solidFill>
                  <a:schemeClr val="tx2">
                    <a:lumMod val="75000"/>
                  </a:schemeClr>
                </a:solidFill>
              </a:rPr>
              <a:t>I changed block size, index usage and hit ratio (by way of fiddling with –B) to see what the impact on run time of each of these factors would be.</a:t>
            </a:r>
          </a:p>
          <a:p>
            <a:endParaRPr lang="en-US" sz="1200" dirty="0" smtClean="0">
              <a:solidFill>
                <a:schemeClr val="tx2">
                  <a:lumMod val="75000"/>
                </a:schemeClr>
              </a:solidFill>
            </a:endParaRPr>
          </a:p>
          <a:p>
            <a:r>
              <a:rPr lang="en-US" sz="1200" dirty="0" smtClean="0">
                <a:solidFill>
                  <a:schemeClr val="tx2">
                    <a:lumMod val="75000"/>
                  </a:schemeClr>
                </a:solidFill>
              </a:rPr>
              <a:t>Ultimately the run time was reduced to approximately 20 minutes (bottom) with 8k blocks, 85% sequential access and a hit ratio of 99%.</a:t>
            </a:r>
          </a:p>
          <a:p>
            <a:endParaRPr lang="en-US" sz="1200" dirty="0" smtClean="0">
              <a:solidFill>
                <a:schemeClr val="tx2">
                  <a:lumMod val="75000"/>
                </a:schemeClr>
              </a:solidFill>
            </a:endParaRPr>
          </a:p>
          <a:p>
            <a:r>
              <a:rPr lang="en-US" sz="1200" dirty="0" smtClean="0">
                <a:solidFill>
                  <a:schemeClr val="tx2">
                    <a:lumMod val="75000"/>
                  </a:schemeClr>
                </a:solidFill>
              </a:rPr>
              <a:t>6x better!</a:t>
            </a:r>
          </a:p>
          <a:p>
            <a:endParaRPr lang="en-US" baseline="0" dirty="0" smtClean="0"/>
          </a:p>
        </p:txBody>
      </p:sp>
      <p:sp>
        <p:nvSpPr>
          <p:cNvPr id="4" name="Slide Number Placeholder 3"/>
          <p:cNvSpPr>
            <a:spLocks noGrp="1"/>
          </p:cNvSpPr>
          <p:nvPr>
            <p:ph type="sldNum" sz="quarter" idx="10"/>
          </p:nvPr>
        </p:nvSpPr>
        <p:spPr/>
        <p:txBody>
          <a:bodyPr/>
          <a:lstStyle/>
          <a:p>
            <a:fld id="{0246C732-F687-4D21-B311-47CCDE8F8EA1}" type="slidenum">
              <a:rPr lang="en-US" smtClean="0"/>
              <a:pPr/>
              <a:t>42</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It’s a  shame but even after you have done everything in this presentation you still have to perform IO operations.</a:t>
            </a:r>
          </a:p>
          <a:p>
            <a:endParaRPr lang="en-US" dirty="0"/>
          </a:p>
        </p:txBody>
      </p:sp>
      <p:sp>
        <p:nvSpPr>
          <p:cNvPr id="4" name="Slide Number Placeholder 3"/>
          <p:cNvSpPr>
            <a:spLocks noGrp="1"/>
          </p:cNvSpPr>
          <p:nvPr>
            <p:ph type="sldNum" sz="quarter" idx="10"/>
          </p:nvPr>
        </p:nvSpPr>
        <p:spPr/>
        <p:txBody>
          <a:bodyPr/>
          <a:lstStyle/>
          <a:p>
            <a:fld id="{0246C732-F687-4D21-B311-47CCDE8F8EA1}" type="slidenum">
              <a:rPr lang="en-US" smtClean="0"/>
              <a:pPr/>
              <a:t>43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what does “Storage Optimization” mean?  It means different things to different people:</a:t>
            </a:r>
          </a:p>
          <a:p>
            <a:endParaRPr lang="en-US" dirty="0" smtClean="0">
              <a:solidFill>
                <a:schemeClr val="accent6">
                  <a:lumMod val="75000"/>
                </a:schemeClr>
              </a:solidFill>
            </a:endParaRPr>
          </a:p>
          <a:p>
            <a:r>
              <a:rPr lang="en-US" dirty="0" smtClean="0"/>
              <a:t>The trade press thinks that it means BIG DISKS.     All they ever seem to talk about is how many gigabytes,   or these days </a:t>
            </a:r>
            <a:r>
              <a:rPr lang="en-US" b="1" dirty="0" smtClean="0"/>
              <a:t>terabytes</a:t>
            </a:r>
            <a:r>
              <a:rPr lang="en-US" dirty="0" smtClean="0"/>
              <a:t>,   can be squeezed onto a disk.</a:t>
            </a:r>
          </a:p>
          <a:p>
            <a:endParaRPr lang="en-US" dirty="0" smtClean="0"/>
          </a:p>
          <a:p>
            <a:r>
              <a:rPr lang="en-US" dirty="0" smtClean="0"/>
              <a:t>Bean counters think it means using the </a:t>
            </a:r>
            <a:r>
              <a:rPr lang="en-US" b="1" dirty="0" smtClean="0"/>
              <a:t>cheapest</a:t>
            </a:r>
            <a:r>
              <a:rPr lang="en-US" dirty="0" smtClean="0"/>
              <a:t> possible disks.    Or the cheapest per unit of storage – which usually corresponds to the </a:t>
            </a:r>
            <a:r>
              <a:rPr lang="en-US" b="1" dirty="0" smtClean="0"/>
              <a:t>biggest</a:t>
            </a:r>
            <a:r>
              <a:rPr lang="en-US" dirty="0" smtClean="0"/>
              <a:t>.</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Programmers, of course, think it means storing </a:t>
            </a:r>
            <a:r>
              <a:rPr lang="en-US" b="1" dirty="0" smtClean="0"/>
              <a:t>even more</a:t>
            </a:r>
            <a:r>
              <a:rPr lang="en-US" dirty="0" smtClean="0"/>
              <a:t> “stuff”.</a:t>
            </a:r>
          </a:p>
          <a:p>
            <a:endParaRPr lang="en-US" dirty="0" smtClean="0"/>
          </a:p>
          <a:p>
            <a:r>
              <a:rPr lang="en-US" dirty="0" smtClean="0"/>
              <a:t>SAN vendors think that it means whatever it is that will get them the biggest commission.      And they get paid by the terabyte…</a:t>
            </a:r>
          </a:p>
          <a:p>
            <a:endParaRPr lang="en-US" dirty="0" smtClean="0"/>
          </a:p>
          <a:p>
            <a:r>
              <a:rPr lang="en-US" b="1" dirty="0" smtClean="0"/>
              <a:t>To a DBA storage optimization means seeking the best possible reliability and performance at a reasonable cost.</a:t>
            </a:r>
          </a:p>
          <a:p>
            <a:endParaRPr lang="en-US" b="1" dirty="0" smtClean="0"/>
          </a:p>
          <a:p>
            <a:r>
              <a:rPr lang="en-US" b="1" dirty="0" smtClean="0"/>
              <a:t>Reliability;  Performance;  Cost.</a:t>
            </a:r>
          </a:p>
          <a:p>
            <a:endParaRPr lang="en-US" dirty="0"/>
          </a:p>
        </p:txBody>
      </p:sp>
      <p:sp>
        <p:nvSpPr>
          <p:cNvPr id="4" name="Slide Number Placeholder 3"/>
          <p:cNvSpPr>
            <a:spLocks noGrp="1"/>
          </p:cNvSpPr>
          <p:nvPr>
            <p:ph type="sldNum" sz="quarter" idx="10"/>
          </p:nvPr>
        </p:nvSpPr>
        <p:spPr/>
        <p:txBody>
          <a:bodyPr/>
          <a:lstStyle/>
          <a:p>
            <a:fld id="{0246C732-F687-4D21-B311-47CCDE8F8EA1}" type="slidenum">
              <a:rPr lang="en-US" smtClean="0"/>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There are a lot of technologies aimed at helping to reduce your IO load.  But the one which will do you the most good is also closest to home – the Progress Buffer Pool.</a:t>
            </a:r>
          </a:p>
          <a:p>
            <a:endParaRPr lang="en-US" sz="1200" dirty="0" smtClean="0"/>
          </a:p>
          <a:p>
            <a:r>
              <a:rPr lang="en-US" sz="1200" dirty="0" smtClean="0"/>
              <a:t>A while back I had an opportunity to measure the overhead added by each layer in the IO path from a 4GL program out to the disks.</a:t>
            </a:r>
          </a:p>
          <a:p>
            <a:endParaRPr lang="en-US" sz="1200" dirty="0" smtClean="0"/>
          </a:p>
          <a:p>
            <a:r>
              <a:rPr lang="en-US" sz="1200" dirty="0" smtClean="0"/>
              <a:t>Gathering the data took multiple runs of the same query under carefully controlled conditions with various db restarts, system reboots and SAN restarts in order to clear the various caches.  It took a couple of days to do this.</a:t>
            </a:r>
          </a:p>
          <a:p>
            <a:endParaRPr lang="en-US" sz="1200" dirty="0" smtClean="0"/>
          </a:p>
          <a:p>
            <a:r>
              <a:rPr lang="en-US" sz="1200" dirty="0" smtClean="0"/>
              <a:t>Some </a:t>
            </a:r>
            <a:r>
              <a:rPr lang="en-US" sz="1200" b="1" dirty="0" smtClean="0"/>
              <a:t>very</a:t>
            </a:r>
            <a:r>
              <a:rPr lang="en-US" sz="1200" dirty="0" smtClean="0"/>
              <a:t> expensive hardware instrumentation was employed to ensure that data really did flow between the layers as expected.  (The sort of hardware that comes with a technician handcuffed to the equipment… )</a:t>
            </a:r>
          </a:p>
          <a:p>
            <a:endParaRPr lang="en-US" sz="1200" dirty="0" smtClean="0"/>
          </a:p>
          <a:p>
            <a:r>
              <a:rPr lang="en-US" sz="1200" dirty="0" smtClean="0"/>
              <a:t>This table shows the results.</a:t>
            </a:r>
          </a:p>
          <a:p>
            <a:endParaRPr lang="en-US" sz="1200" dirty="0" smtClean="0"/>
          </a:p>
          <a:p>
            <a:r>
              <a:rPr lang="en-US" sz="1200" dirty="0" smtClean="0"/>
              <a:t>As you can see the overhead required to access data from the buffer pool is very small.  5 microseconds in this case.</a:t>
            </a:r>
          </a:p>
          <a:p>
            <a:endParaRPr lang="en-US" sz="1200" dirty="0" smtClean="0"/>
          </a:p>
          <a:p>
            <a:r>
              <a:rPr lang="en-US" sz="1200" dirty="0" smtClean="0"/>
              <a:t>Going from the buffer pool to the file system took 75x as long!  So allocating RAM to –B is a </a:t>
            </a:r>
            <a:r>
              <a:rPr lang="en-US" sz="1200" b="1" dirty="0" smtClean="0"/>
              <a:t>much</a:t>
            </a:r>
            <a:r>
              <a:rPr lang="en-US" sz="1200" dirty="0" smtClean="0"/>
              <a:t> better idea than letting the OS hang on to it.</a:t>
            </a:r>
          </a:p>
          <a:p>
            <a:endParaRPr lang="en-US" sz="1200" dirty="0" smtClean="0"/>
          </a:p>
          <a:p>
            <a:r>
              <a:rPr lang="en-US" sz="1200" dirty="0" smtClean="0"/>
              <a:t>From the FS cache to the SAN adds another 60% latency.</a:t>
            </a:r>
          </a:p>
          <a:p>
            <a:endParaRPr lang="en-US" sz="1200" dirty="0" smtClean="0"/>
          </a:p>
          <a:p>
            <a:r>
              <a:rPr lang="en-US" sz="1200" dirty="0" smtClean="0"/>
              <a:t>The really big performance hit, of course, is actually going to disk – even though these were very fast (and very expensive) disks they take 1,500 times longer to respond than –B does.</a:t>
            </a:r>
          </a:p>
          <a:p>
            <a:endParaRPr lang="en-US" sz="1200" dirty="0" smtClean="0"/>
          </a:p>
          <a:p>
            <a:r>
              <a:rPr lang="en-US" sz="1200" dirty="0" smtClean="0"/>
              <a:t>As you can see it is very much worth the effort to keep your data efficiently packed into –B!</a:t>
            </a:r>
          </a:p>
          <a:p>
            <a:endParaRPr lang="en-US" dirty="0"/>
          </a:p>
        </p:txBody>
      </p:sp>
      <p:sp>
        <p:nvSpPr>
          <p:cNvPr id="4" name="Slide Number Placeholder 3"/>
          <p:cNvSpPr>
            <a:spLocks noGrp="1"/>
          </p:cNvSpPr>
          <p:nvPr>
            <p:ph type="sldNum" sz="quarter" idx="10"/>
          </p:nvPr>
        </p:nvSpPr>
        <p:spPr/>
        <p:txBody>
          <a:bodyPr/>
          <a:lstStyle/>
          <a:p>
            <a:fld id="{0246C732-F687-4D21-B311-47CCDE8F8EA1}" type="slidenum">
              <a:rPr lang="en-US" smtClean="0"/>
              <a:pPr/>
              <a:t>44</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10.2B also supports a new feature called “Alternate Buffer Pool”.</a:t>
            </a:r>
          </a:p>
          <a:p>
            <a:endParaRPr lang="en-US" sz="1200" dirty="0" smtClean="0"/>
          </a:p>
          <a:p>
            <a:r>
              <a:rPr lang="en-US" sz="1200" dirty="0" smtClean="0"/>
              <a:t>The alternate buffer pool has its own distinct –B2 buffer.</a:t>
            </a:r>
          </a:p>
          <a:p>
            <a:endParaRPr lang="en-US" sz="1200" dirty="0" smtClean="0"/>
          </a:p>
          <a:p>
            <a:r>
              <a:rPr lang="en-US" sz="1200" dirty="0" smtClean="0"/>
              <a:t>This can be used to isolate specified database objects (tables and/or indexes).</a:t>
            </a:r>
          </a:p>
          <a:p>
            <a:endParaRPr lang="en-US" sz="1200" dirty="0" smtClean="0"/>
          </a:p>
          <a:p>
            <a:r>
              <a:rPr lang="en-US" sz="1200" dirty="0" smtClean="0"/>
              <a:t>One neat feature is that if the database objects assigned are smaller than –B2 there is no need for the LRU algorithm.</a:t>
            </a:r>
          </a:p>
          <a:p>
            <a:endParaRPr lang="en-US" sz="1200" dirty="0" smtClean="0"/>
          </a:p>
          <a:p>
            <a:r>
              <a:rPr lang="en-US" sz="1200" dirty="0" smtClean="0"/>
              <a:t>This can result in </a:t>
            </a:r>
            <a:r>
              <a:rPr lang="en-US" sz="1200" b="1" dirty="0" smtClean="0"/>
              <a:t>major</a:t>
            </a:r>
            <a:r>
              <a:rPr lang="en-US" sz="1200" dirty="0" smtClean="0"/>
              <a:t> performance improvements for small, but very active, tables – even beyond what you get by moving them to a type 2 area!</a:t>
            </a:r>
          </a:p>
          <a:p>
            <a:endParaRPr lang="en-US" sz="1200" dirty="0" smtClean="0"/>
          </a:p>
          <a:p>
            <a:r>
              <a:rPr lang="en-US" sz="1200" dirty="0" smtClean="0"/>
              <a:t>And, if you recall, small but  very active tables often dominate our IO profiles.</a:t>
            </a:r>
          </a:p>
          <a:p>
            <a:endParaRPr lang="en-US" sz="1200" dirty="0" smtClean="0"/>
          </a:p>
          <a:p>
            <a:r>
              <a:rPr lang="en-US" sz="1200" dirty="0" smtClean="0"/>
              <a:t>Of course, to use this feature, the data that you want in the alternate buffer pool must reside in a type 2 storage area!</a:t>
            </a:r>
          </a:p>
          <a:p>
            <a:endParaRPr lang="en-US" b="0" dirty="0"/>
          </a:p>
        </p:txBody>
      </p:sp>
      <p:sp>
        <p:nvSpPr>
          <p:cNvPr id="4" name="Slide Number Placeholder 3"/>
          <p:cNvSpPr>
            <a:spLocks noGrp="1"/>
          </p:cNvSpPr>
          <p:nvPr>
            <p:ph type="sldNum" sz="quarter" idx="10"/>
          </p:nvPr>
        </p:nvSpPr>
        <p:spPr/>
        <p:txBody>
          <a:bodyPr/>
          <a:lstStyle/>
          <a:p>
            <a:fld id="{0246C732-F687-4D21-B311-47CCDE8F8EA1}" type="slidenum">
              <a:rPr lang="en-US" smtClean="0"/>
              <a:pPr/>
              <a:t>45</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Take-</a:t>
            </a:r>
            <a:r>
              <a:rPr lang="en-US" dirty="0" err="1" smtClean="0"/>
              <a:t>aways</a:t>
            </a:r>
            <a:r>
              <a:rPr lang="en-US" dirty="0" smtClean="0"/>
              <a:t>:</a:t>
            </a:r>
          </a:p>
          <a:p>
            <a:endParaRPr lang="en-US" dirty="0" smtClean="0"/>
          </a:p>
          <a:p>
            <a:pPr lvl="1"/>
            <a:r>
              <a:rPr lang="en-US" dirty="0" smtClean="0"/>
              <a:t>Always use type 2 storage areas.  There are </a:t>
            </a:r>
            <a:r>
              <a:rPr lang="en-US" b="1" dirty="0" smtClean="0"/>
              <a:t>no</a:t>
            </a:r>
            <a:r>
              <a:rPr lang="en-US" dirty="0" smtClean="0"/>
              <a:t> known situations where type 1 is generally superior.</a:t>
            </a:r>
          </a:p>
          <a:p>
            <a:pPr lvl="1"/>
            <a:endParaRPr lang="en-US" dirty="0" smtClean="0"/>
          </a:p>
          <a:p>
            <a:pPr lvl="1"/>
            <a:r>
              <a:rPr lang="en-US" dirty="0" smtClean="0"/>
              <a:t>Define your storage areas based on technical attributes of the data.</a:t>
            </a:r>
          </a:p>
          <a:p>
            <a:pPr lvl="1">
              <a:buFont typeface="Arial" pitchFamily="34" charset="0"/>
              <a:buChar char="•"/>
            </a:pPr>
            <a:r>
              <a:rPr lang="en-US" dirty="0" smtClean="0"/>
              <a:t> Average record size &amp; growth patterns</a:t>
            </a:r>
          </a:p>
          <a:p>
            <a:pPr lvl="1">
              <a:buFont typeface="Arial" pitchFamily="34" charset="0"/>
              <a:buChar char="•"/>
            </a:pPr>
            <a:r>
              <a:rPr lang="en-US" dirty="0" smtClean="0"/>
              <a:t> Index size</a:t>
            </a:r>
          </a:p>
          <a:p>
            <a:pPr lvl="1">
              <a:buFont typeface="Arial" pitchFamily="34" charset="0"/>
              <a:buChar char="•"/>
            </a:pPr>
            <a:r>
              <a:rPr lang="en-US" dirty="0" smtClean="0"/>
              <a:t> Rows per block</a:t>
            </a:r>
          </a:p>
          <a:p>
            <a:pPr lvl="1">
              <a:buFont typeface="Arial" pitchFamily="34" charset="0"/>
              <a:buChar char="•"/>
            </a:pPr>
            <a:r>
              <a:rPr lang="en-US" dirty="0" smtClean="0"/>
              <a:t> Cluster size</a:t>
            </a:r>
          </a:p>
          <a:p>
            <a:pPr lvl="1"/>
            <a:endParaRPr lang="en-US" dirty="0" smtClean="0"/>
          </a:p>
          <a:p>
            <a:pPr lvl="1"/>
            <a:r>
              <a:rPr lang="en-US" dirty="0" smtClean="0"/>
              <a:t>Static analysis isn’t enough – you need to also monitor runtime behaviors.</a:t>
            </a:r>
          </a:p>
          <a:p>
            <a:pPr lvl="1">
              <a:buFont typeface="Arial" pitchFamily="34" charset="0"/>
              <a:buChar char="•"/>
            </a:pPr>
            <a:r>
              <a:rPr lang="en-US" dirty="0" smtClean="0"/>
              <a:t> Frequently accessed data </a:t>
            </a:r>
          </a:p>
          <a:p>
            <a:pPr lvl="1">
              <a:buFont typeface="Arial" pitchFamily="34" charset="0"/>
              <a:buChar char="•"/>
            </a:pPr>
            <a:r>
              <a:rPr lang="en-US" dirty="0" smtClean="0"/>
              <a:t> Buffer cache utilization</a:t>
            </a:r>
          </a:p>
          <a:p>
            <a:pPr lvl="1">
              <a:buFont typeface="Arial" pitchFamily="34" charset="0"/>
              <a:buChar char="•"/>
            </a:pPr>
            <a:r>
              <a:rPr lang="en-US" dirty="0" smtClean="0"/>
              <a:t> Index usage and logical scatter</a:t>
            </a:r>
          </a:p>
          <a:p>
            <a:pPr lvl="1">
              <a:buFont typeface="Arial" pitchFamily="34" charset="0"/>
              <a:buChar char="•"/>
            </a:pPr>
            <a:r>
              <a:rPr lang="en-US" dirty="0" smtClean="0"/>
              <a:t> RM Chain length</a:t>
            </a:r>
          </a:p>
          <a:p>
            <a:pPr lvl="1">
              <a:buFont typeface="Arial" pitchFamily="34" charset="0"/>
              <a:buChar char="•"/>
            </a:pPr>
            <a:endParaRPr lang="en-US" dirty="0" smtClean="0"/>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dirty="0" smtClean="0">
                <a:solidFill>
                  <a:schemeClr val="tx1"/>
                </a:solidFill>
              </a:rPr>
              <a:t>YMMV, “Past performance is not an indication of future returns…”, {</a:t>
            </a:r>
            <a:r>
              <a:rPr lang="en-US" sz="1200" dirty="0" err="1" smtClean="0">
                <a:solidFill>
                  <a:schemeClr val="tx1"/>
                </a:solidFill>
              </a:rPr>
              <a:t>disclaimer.i</a:t>
            </a:r>
            <a:r>
              <a:rPr lang="en-US" sz="1200" dirty="0" smtClean="0">
                <a:solidFill>
                  <a:schemeClr val="tx1"/>
                </a:solidFill>
              </a:rPr>
              <a:t>}, etc, etc…</a:t>
            </a:r>
            <a:endParaRPr lang="en-US" dirty="0" smtClean="0"/>
          </a:p>
          <a:p>
            <a:endParaRPr lang="en-US" dirty="0" smtClean="0"/>
          </a:p>
          <a:p>
            <a:r>
              <a:rPr lang="en-US" dirty="0" smtClean="0"/>
              <a:t>White Star Software has a great deal of experience in optimizing storage.  We would be happy to engage with any customer that would like our help!</a:t>
            </a:r>
          </a:p>
          <a:p>
            <a:endParaRPr lang="en-US" dirty="0"/>
          </a:p>
        </p:txBody>
      </p:sp>
      <p:sp>
        <p:nvSpPr>
          <p:cNvPr id="4" name="Slide Number Placeholder 3"/>
          <p:cNvSpPr>
            <a:spLocks noGrp="1"/>
          </p:cNvSpPr>
          <p:nvPr>
            <p:ph type="sldNum" sz="quarter" idx="10"/>
          </p:nvPr>
        </p:nvSpPr>
        <p:spPr/>
        <p:txBody>
          <a:bodyPr/>
          <a:lstStyle/>
          <a:p>
            <a:fld id="{0246C732-F687-4D21-B311-47CCDE8F8EA1}" type="slidenum">
              <a:rPr lang="en-US" smtClean="0"/>
              <a:pPr/>
              <a:t>46</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p:spPr>
      </p:sp>
      <p:sp>
        <p:nvSpPr>
          <p:cNvPr id="1218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1AA7FFCB-3543-4500-A429-DE0CA12336C5}" type="slidenum">
              <a:rPr lang="en-US" smtClean="0"/>
              <a:pPr>
                <a:defRPr/>
              </a:pPr>
              <a:t>47</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p:spPr>
      </p:sp>
      <p:sp>
        <p:nvSpPr>
          <p:cNvPr id="12083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dirty="0" smtClean="0"/>
              <a:t>And now we have some time for questions…</a:t>
            </a:r>
          </a:p>
        </p:txBody>
      </p:sp>
      <p:sp>
        <p:nvSpPr>
          <p:cNvPr id="4" name="Slide Number Placeholder 3"/>
          <p:cNvSpPr>
            <a:spLocks noGrp="1"/>
          </p:cNvSpPr>
          <p:nvPr>
            <p:ph type="sldNum" sz="quarter" idx="5"/>
          </p:nvPr>
        </p:nvSpPr>
        <p:spPr/>
        <p:txBody>
          <a:bodyPr/>
          <a:lstStyle/>
          <a:p>
            <a:pPr>
              <a:defRPr/>
            </a:pPr>
            <a:fld id="{9122DC46-84AA-49F0-B8FB-33CFD583CB07}" type="slidenum">
              <a:rPr lang="en-US" smtClean="0"/>
              <a:pPr>
                <a:defRPr/>
              </a:pPr>
              <a:t>48</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dirty="0" smtClean="0"/>
              <a:t>The Foundation … Is To Always Use Type 2 Storage Areas</a:t>
            </a:r>
          </a:p>
          <a:p>
            <a:r>
              <a:rPr lang="en-US" sz="1200" dirty="0" smtClean="0"/>
              <a:t> </a:t>
            </a:r>
          </a:p>
          <a:p>
            <a:r>
              <a:rPr lang="en-US" sz="1200" dirty="0" smtClean="0"/>
              <a:t>If you do not already know, “type 2” areas were introduced with Progress </a:t>
            </a:r>
            <a:r>
              <a:rPr lang="en-US" sz="1200" dirty="0" err="1" smtClean="0"/>
              <a:t>OpenEdge</a:t>
            </a:r>
            <a:r>
              <a:rPr lang="en-US" sz="1200" dirty="0" smtClean="0"/>
              <a:t> release 10.</a:t>
            </a:r>
          </a:p>
          <a:p>
            <a:endParaRPr lang="en-US" sz="1200" dirty="0" smtClean="0"/>
          </a:p>
          <a:p>
            <a:r>
              <a:rPr lang="en-US" sz="1200" dirty="0" smtClean="0"/>
              <a:t>The primary external characteristic of type 2 areas is that they have a “Cluster Size”.</a:t>
            </a:r>
          </a:p>
          <a:p>
            <a:endParaRPr lang="en-US" sz="1200" dirty="0" smtClean="0"/>
          </a:p>
          <a:p>
            <a:r>
              <a:rPr lang="en-US" sz="1200" dirty="0" smtClean="0"/>
              <a:t>To support this feature the OE10 structure file contains a new field for “cluster size”.  As you can see in the example a storage area is defined with a name followed by colon, a storage area id followed by comma,  rows per block followed by semi-colon and then the cluster size.</a:t>
            </a:r>
          </a:p>
          <a:p>
            <a:endParaRPr lang="en-US" sz="1200" dirty="0" smtClean="0"/>
          </a:p>
          <a:p>
            <a:r>
              <a:rPr lang="en-US" sz="1200" dirty="0" smtClean="0"/>
              <a:t>A storage area may contain many “storage objects” (tables, indexes and LOBs are storage objects) .</a:t>
            </a:r>
          </a:p>
          <a:p>
            <a:endParaRPr lang="en-US" sz="1200" dirty="0" smtClean="0"/>
          </a:p>
          <a:p>
            <a:r>
              <a:rPr lang="en-US" sz="1200" dirty="0" smtClean="0"/>
              <a:t>Internally, Data Blocks in Type 2 Areas contain data from just one table.</a:t>
            </a:r>
          </a:p>
          <a:p>
            <a:endParaRPr lang="en-US" sz="1200" dirty="0" smtClean="0"/>
          </a:p>
          <a:p>
            <a:r>
              <a:rPr lang="en-US" sz="1200" dirty="0" smtClean="0"/>
              <a:t>Record data is not mixed in type 2 areas as it is in type 1 areas.  </a:t>
            </a:r>
            <a:r>
              <a:rPr lang="en-US" sz="1200" b="1" dirty="0" smtClean="0"/>
              <a:t>This is a significant change</a:t>
            </a:r>
            <a:r>
              <a:rPr lang="en-US" sz="1200" dirty="0" smtClean="0"/>
              <a:t> and the source of many advantages.</a:t>
            </a:r>
          </a:p>
        </p:txBody>
      </p:sp>
      <p:sp>
        <p:nvSpPr>
          <p:cNvPr id="4" name="Slide Number Placeholder 3"/>
          <p:cNvSpPr>
            <a:spLocks noGrp="1"/>
          </p:cNvSpPr>
          <p:nvPr>
            <p:ph type="sldNum" sz="quarter" idx="10"/>
          </p:nvPr>
        </p:nvSpPr>
        <p:spPr/>
        <p:txBody>
          <a:bodyPr/>
          <a:lstStyle/>
          <a:p>
            <a:fld id="{0246C732-F687-4D21-B311-47CCDE8F8EA1}"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Type 2 Storage Areas help you to </a:t>
            </a:r>
            <a:r>
              <a:rPr lang="en-US" sz="1200" b="1" dirty="0" smtClean="0"/>
              <a:t>Only Read What You Need</a:t>
            </a:r>
            <a:r>
              <a:rPr lang="en-US" sz="1200" dirty="0" smtClean="0"/>
              <a:t> because they are “asocial”:</a:t>
            </a:r>
          </a:p>
          <a:p>
            <a:endParaRPr lang="en-US" sz="1200" dirty="0" smtClean="0"/>
          </a:p>
          <a:p>
            <a:pPr lvl="1">
              <a:buFont typeface="Arial" pitchFamily="34" charset="0"/>
              <a:buChar char="•"/>
            </a:pPr>
            <a:r>
              <a:rPr lang="en-US" sz="1200" dirty="0" smtClean="0"/>
              <a:t>  Remember – with a type 2 area you are </a:t>
            </a:r>
            <a:r>
              <a:rPr lang="en-US" sz="1200" b="1" dirty="0" smtClean="0"/>
              <a:t>not</a:t>
            </a:r>
            <a:r>
              <a:rPr lang="en-US" sz="1200" dirty="0" smtClean="0"/>
              <a:t> reading records from mixed tables…  Data blocks in type 2 areas contain data from just one table!  Therefore…</a:t>
            </a:r>
          </a:p>
          <a:p>
            <a:pPr lvl="1">
              <a:buFont typeface="Arial" pitchFamily="34" charset="0"/>
              <a:buChar char="•"/>
            </a:pPr>
            <a:endParaRPr lang="en-US" sz="1200" dirty="0" smtClean="0"/>
          </a:p>
          <a:p>
            <a:pPr lvl="1">
              <a:buFont typeface="Arial" pitchFamily="34" charset="0"/>
              <a:buChar char="•"/>
            </a:pPr>
            <a:r>
              <a:rPr lang="en-US" sz="1200" dirty="0" smtClean="0"/>
              <a:t>  … </a:t>
            </a:r>
            <a:r>
              <a:rPr lang="en-US" sz="1200" b="1" dirty="0" smtClean="0"/>
              <a:t>Locality of Reference</a:t>
            </a:r>
            <a:r>
              <a:rPr lang="en-US" sz="1200" dirty="0" smtClean="0"/>
              <a:t> is leveraged more strongly than it is with type 1 areas.</a:t>
            </a:r>
          </a:p>
          <a:p>
            <a:pPr lvl="1">
              <a:buFont typeface="Arial" pitchFamily="34" charset="0"/>
              <a:buChar char="•"/>
            </a:pPr>
            <a:endParaRPr lang="en-US" sz="1200" dirty="0" smtClean="0"/>
          </a:p>
          <a:p>
            <a:pPr lvl="1">
              <a:buFont typeface="Arial" pitchFamily="34" charset="0"/>
              <a:buChar char="•"/>
            </a:pPr>
            <a:r>
              <a:rPr lang="en-US" sz="1200" dirty="0" smtClean="0"/>
              <a:t>  Locality of reference is the principle that if you are working with a particular piece of data ….  you are very likely to continue to do so </a:t>
            </a:r>
            <a:r>
              <a:rPr lang="en-US" sz="1200" b="1" dirty="0" smtClean="0"/>
              <a:t>and</a:t>
            </a:r>
            <a:r>
              <a:rPr lang="en-US" sz="1200" dirty="0" smtClean="0"/>
              <a:t> also work with similar data soon.  It is </a:t>
            </a:r>
            <a:r>
              <a:rPr lang="en-US" sz="1200" b="1" dirty="0" smtClean="0"/>
              <a:t>why</a:t>
            </a:r>
            <a:r>
              <a:rPr lang="en-US" sz="1200" dirty="0" smtClean="0"/>
              <a:t> caches at all levels work.</a:t>
            </a:r>
          </a:p>
          <a:p>
            <a:pPr lvl="1">
              <a:buFont typeface="Arial" pitchFamily="34" charset="0"/>
              <a:buChar char="•"/>
            </a:pPr>
            <a:endParaRPr lang="en-US" sz="1200" dirty="0" smtClean="0"/>
          </a:p>
          <a:p>
            <a:pPr lvl="1">
              <a:buFont typeface="Arial" pitchFamily="34" charset="0"/>
              <a:buChar char="•"/>
            </a:pPr>
            <a:r>
              <a:rPr lang="en-US" sz="1200" dirty="0" smtClean="0"/>
              <a:t>  Table oriented utilities, such as index rebuild, binary dump and so forth know </a:t>
            </a:r>
            <a:r>
              <a:rPr lang="en-US" sz="1200" b="1" dirty="0" smtClean="0"/>
              <a:t>exactly</a:t>
            </a:r>
            <a:r>
              <a:rPr lang="en-US" sz="1200" dirty="0" smtClean="0"/>
              <a:t> which blocks they need to read and which blocks they do not need to read.  So they do not waste time reading irrelevant blocks…</a:t>
            </a:r>
          </a:p>
          <a:p>
            <a:pPr lvl="1">
              <a:buFont typeface="Arial" pitchFamily="34" charset="0"/>
              <a:buChar char="•"/>
            </a:pPr>
            <a:endParaRPr lang="en-US" sz="1200" dirty="0" smtClean="0"/>
          </a:p>
          <a:p>
            <a:pPr lvl="1">
              <a:buFont typeface="Arial" pitchFamily="34" charset="0"/>
              <a:buChar char="•"/>
            </a:pPr>
            <a:r>
              <a:rPr lang="en-US" sz="1200" dirty="0" smtClean="0"/>
              <a:t>  DB features, such as the SQL-92 fast table scan and fast table drop can operate much more effectively.  Obviously a table scan that only reads data from the target table is faster than one which must read mixed data.</a:t>
            </a:r>
          </a:p>
        </p:txBody>
      </p:sp>
      <p:sp>
        <p:nvSpPr>
          <p:cNvPr id="4" name="Slide Number Placeholder 3"/>
          <p:cNvSpPr>
            <a:spLocks noGrp="1"/>
          </p:cNvSpPr>
          <p:nvPr>
            <p:ph type="sldNum" sz="quarter" idx="10"/>
          </p:nvPr>
        </p:nvSpPr>
        <p:spPr/>
        <p:txBody>
          <a:bodyPr/>
          <a:lstStyle/>
          <a:p>
            <a:fld id="{0246C732-F687-4D21-B311-47CCDE8F8EA1}"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246C732-F687-4D21-B311-47CCDE8F8EA1}"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246C732-F687-4D21-B311-47CCDE8F8EA1}" type="slidenum">
              <a:rPr lang="en-US" smtClean="0"/>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one particular case that I worked on a customer had a </a:t>
            </a:r>
            <a:r>
              <a:rPr lang="en-US" b="1" dirty="0" smtClean="0"/>
              <a:t>major</a:t>
            </a:r>
            <a:r>
              <a:rPr lang="en-US" dirty="0" smtClean="0"/>
              <a:t> performance problem.  Right away I noticed that they were reading 30,000 records/sec.  All day long.  And even after people went home for the day.  And on weekends.</a:t>
            </a:r>
          </a:p>
          <a:p>
            <a:endParaRPr lang="en-US" dirty="0" smtClean="0"/>
          </a:p>
          <a:p>
            <a:r>
              <a:rPr lang="en-US" dirty="0" smtClean="0"/>
              <a:t>After digging deeper:</a:t>
            </a:r>
          </a:p>
          <a:p>
            <a:pPr lvl="1">
              <a:buFont typeface="Arial" pitchFamily="34" charset="0"/>
              <a:buChar char="•"/>
            </a:pPr>
            <a:endParaRPr lang="en-US" sz="2400" dirty="0" smtClean="0"/>
          </a:p>
          <a:p>
            <a:pPr lvl="1">
              <a:buFont typeface="Arial" pitchFamily="34" charset="0"/>
              <a:buChar char="•"/>
            </a:pPr>
            <a:r>
              <a:rPr lang="en-US" dirty="0" smtClean="0"/>
              <a:t>  The vast majority of the reads (well over 90%) were from a single table (a report scheduling control table).</a:t>
            </a:r>
          </a:p>
          <a:p>
            <a:pPr lvl="1">
              <a:buFont typeface="Arial" pitchFamily="34" charset="0"/>
              <a:buChar char="•"/>
            </a:pPr>
            <a:r>
              <a:rPr lang="en-US" dirty="0" smtClean="0"/>
              <a:t>  </a:t>
            </a:r>
            <a:r>
              <a:rPr lang="en-US" dirty="0" err="1" smtClean="0"/>
              <a:t>DBAnalys</a:t>
            </a:r>
            <a:r>
              <a:rPr lang="en-US" dirty="0" smtClean="0"/>
              <a:t> showed that the table only had 10,000 records.</a:t>
            </a:r>
          </a:p>
          <a:p>
            <a:pPr lvl="1">
              <a:buFont typeface="Arial" pitchFamily="34" charset="0"/>
              <a:buChar char="•"/>
            </a:pPr>
            <a:r>
              <a:rPr lang="en-US" dirty="0" smtClean="0"/>
              <a:t>  So it was being read from front to back roughly 3 times per second.</a:t>
            </a:r>
          </a:p>
          <a:p>
            <a:pPr lvl="1">
              <a:buFont typeface="Arial" pitchFamily="34" charset="0"/>
              <a:buChar char="•"/>
            </a:pPr>
            <a:r>
              <a:rPr lang="en-US" dirty="0" smtClean="0"/>
              <a:t>  Coincidentally Big B was set to 10,000 (RAM was very tight).</a:t>
            </a:r>
          </a:p>
          <a:p>
            <a:pPr lvl="1">
              <a:buFont typeface="Arial" pitchFamily="34" charset="0"/>
              <a:buChar char="•"/>
            </a:pPr>
            <a:r>
              <a:rPr lang="en-US" dirty="0" smtClean="0"/>
              <a:t>  The table was in a Type 1 area and, from </a:t>
            </a:r>
            <a:r>
              <a:rPr lang="en-US" dirty="0" err="1" smtClean="0"/>
              <a:t>dbanalys</a:t>
            </a:r>
            <a:r>
              <a:rPr lang="en-US" dirty="0" smtClean="0"/>
              <a:t> again, its records were widely scattered.   It is likely that no block had more than 1 record from that table in it.   Sequential reads were jumping all over the disks. </a:t>
            </a:r>
          </a:p>
          <a:p>
            <a:pPr lvl="1">
              <a:buFont typeface="Arial" pitchFamily="34" charset="0"/>
              <a:buChar char="•"/>
            </a:pPr>
            <a:endParaRPr lang="en-US" dirty="0" smtClean="0"/>
          </a:p>
          <a:p>
            <a:pPr lvl="1">
              <a:buFont typeface="Arial" pitchFamily="34" charset="0"/>
              <a:buChar char="•"/>
            </a:pPr>
            <a:r>
              <a:rPr lang="en-US" dirty="0" smtClean="0"/>
              <a:t>  Moving the table to a Type 2 Area patched the problem. Only 156 blocks, or just 2% of –B, was now needed for this table.</a:t>
            </a:r>
          </a:p>
          <a:p>
            <a:pPr lvl="1">
              <a:buFont typeface="Arial" pitchFamily="34" charset="0"/>
              <a:buChar char="•"/>
            </a:pPr>
            <a:r>
              <a:rPr lang="en-US" dirty="0" smtClean="0"/>
              <a:t>  Performance improved dramatically now that other data could actually use the other 9,800 blocks in the –B buffer.</a:t>
            </a:r>
          </a:p>
          <a:p>
            <a:pPr lvl="1">
              <a:buFont typeface="Arial" pitchFamily="34" charset="0"/>
              <a:buChar char="•"/>
            </a:pPr>
            <a:r>
              <a:rPr lang="en-US" dirty="0" smtClean="0"/>
              <a:t>  The ultimate fix also involved correcting the code to select the proper index and purging the table to eliminate junk data.</a:t>
            </a:r>
          </a:p>
          <a:p>
            <a:pPr lvl="1">
              <a:buFont typeface="Arial" pitchFamily="34" charset="0"/>
              <a:buChar char="•"/>
            </a:pPr>
            <a:endParaRPr lang="en-US" sz="1400" dirty="0" smtClean="0"/>
          </a:p>
          <a:p>
            <a:r>
              <a:rPr lang="en-US" dirty="0" smtClean="0"/>
              <a:t>BTW – the system in question now averages 100,000+ records/sec .  Legitimately.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246C732-F687-4D21-B311-47CCDE8F8EA1}"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BEF1F1-3CFC-498C-B1F2-A93561D8D53A}" type="datetime1">
              <a:rPr lang="en-US" smtClean="0"/>
              <a:pPr/>
              <a:t>5/5/2012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57C8AD-9CD5-4FD6-B96A-EC63C8DD468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45370D-84A6-4036-AAB8-6618D0D0CFC6}" type="datetime1">
              <a:rPr lang="en-US" smtClean="0"/>
              <a:pPr/>
              <a:t>5/5/2012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57C8AD-9CD5-4FD6-B96A-EC63C8DD468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40C6DF-50BB-4580-9B67-22C9A96B73BC}" type="datetime1">
              <a:rPr lang="en-US" smtClean="0"/>
              <a:pPr/>
              <a:t>5/5/2012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57C8AD-9CD5-4FD6-B96A-EC63C8DD468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162800" cy="1143000"/>
          </a:xfrm>
          <a:ln>
            <a:noFill/>
          </a:ln>
        </p:spPr>
        <p:txBody>
          <a:bodyPr/>
          <a:lstStyle>
            <a:lvl1pPr algn="l">
              <a:defRPr>
                <a:solidFill>
                  <a:schemeClr val="accent1">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BF2A9B-326D-4761-BF7B-BD928EE5BD80}" type="datetime1">
              <a:rPr lang="en-US" smtClean="0"/>
              <a:pPr/>
              <a:t>5/5/2012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57C8AD-9CD5-4FD6-B96A-EC63C8DD4688}" type="slidenum">
              <a:rPr lang="en-US" smtClean="0"/>
              <a:pPr/>
              <a:t>‹#›</a:t>
            </a:fld>
            <a:endParaRPr lang="en-US" dirty="0"/>
          </a:p>
        </p:txBody>
      </p:sp>
      <p:pic>
        <p:nvPicPr>
          <p:cNvPr id="7" name="Picture 6" descr="DBALogo3.jpg"/>
          <p:cNvPicPr>
            <a:picLocks noChangeAspect="1"/>
          </p:cNvPicPr>
          <p:nvPr userDrawn="1"/>
        </p:nvPicPr>
        <p:blipFill>
          <a:blip r:embed="rId2" cstate="print"/>
          <a:stretch>
            <a:fillRect/>
          </a:stretch>
        </p:blipFill>
        <p:spPr>
          <a:xfrm>
            <a:off x="7827264" y="131064"/>
            <a:ext cx="1240536" cy="1240536"/>
          </a:xfrm>
          <a:prstGeom prst="rect">
            <a:avLst/>
          </a:prstGeom>
        </p:spPr>
      </p:pic>
      <p:cxnSp>
        <p:nvCxnSpPr>
          <p:cNvPr id="9" name="Straight Connector 8"/>
          <p:cNvCxnSpPr/>
          <p:nvPr userDrawn="1"/>
        </p:nvCxnSpPr>
        <p:spPr>
          <a:xfrm>
            <a:off x="457200" y="1522412"/>
            <a:ext cx="8229600" cy="1588"/>
          </a:xfrm>
          <a:prstGeom prst="line">
            <a:avLst/>
          </a:prstGeom>
          <a:ln w="19050"/>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0A0252-BC0F-47B6-B2AF-C40178B96FF1}" type="datetime1">
              <a:rPr lang="en-US" smtClean="0"/>
              <a:pPr/>
              <a:t>5/5/2012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57C8AD-9CD5-4FD6-B96A-EC63C8DD468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721DBC-C237-4DD0-BB53-E371E32A1918}" type="datetime1">
              <a:rPr lang="en-US" smtClean="0"/>
              <a:pPr/>
              <a:t>5/5/2012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57C8AD-9CD5-4FD6-B96A-EC63C8DD468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425B2D-6711-49A3-AAE7-282B9DF28284}" type="datetime1">
              <a:rPr lang="en-US" smtClean="0"/>
              <a:pPr/>
              <a:t>5/5/2012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657C8AD-9CD5-4FD6-B96A-EC63C8DD468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FFEFC7-BA64-404B-A0F4-19DBB1A052FA}" type="datetime1">
              <a:rPr lang="en-US" smtClean="0"/>
              <a:pPr/>
              <a:t>5/5/2012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657C8AD-9CD5-4FD6-B96A-EC63C8DD468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F86D1E-1B7D-4FB0-A4E9-C48E71D26E51}" type="datetime1">
              <a:rPr lang="en-US" smtClean="0"/>
              <a:pPr/>
              <a:t>5/5/2012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657C8AD-9CD5-4FD6-B96A-EC63C8DD468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FBE419-F7AA-4BD7-8026-5D09B3E156DD}" type="datetime1">
              <a:rPr lang="en-US" smtClean="0"/>
              <a:pPr/>
              <a:t>5/5/2012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57C8AD-9CD5-4FD6-B96A-EC63C8DD468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4F9FE5-E6BA-4ADE-A038-A07030ADC282}" type="datetime1">
              <a:rPr lang="en-US" smtClean="0"/>
              <a:pPr/>
              <a:t>5/5/2012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57C8AD-9CD5-4FD6-B96A-EC63C8DD468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914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B3A03D-05D2-4F31-AA15-8458782F72F2}" type="datetime1">
              <a:rPr lang="en-US" smtClean="0"/>
              <a:pPr/>
              <a:t>5/5/2012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7C8AD-9CD5-4FD6-B96A-EC63C8DD4688}" type="slidenum">
              <a:rPr lang="en-US" smtClean="0"/>
              <a:pPr/>
              <a:t>‹#›</a:t>
            </a:fld>
            <a:endParaRPr lang="en-US" dirty="0"/>
          </a:p>
        </p:txBody>
      </p:sp>
      <p:pic>
        <p:nvPicPr>
          <p:cNvPr id="7" name="Picture 6" descr="DBAlogo_lg.jpg"/>
          <p:cNvPicPr>
            <a:picLocks noChangeAspect="1"/>
          </p:cNvPicPr>
          <p:nvPr/>
        </p:nvPicPr>
        <p:blipFill>
          <a:blip r:embed="rId13" cstate="print"/>
          <a:stretch>
            <a:fillRect/>
          </a:stretch>
        </p:blipFill>
        <p:spPr>
          <a:xfrm>
            <a:off x="381000" y="6381750"/>
            <a:ext cx="1295400" cy="32385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3505200"/>
          </a:xfrm>
        </p:spPr>
        <p:txBody>
          <a:bodyPr>
            <a:noAutofit/>
          </a:bodyPr>
          <a:lstStyle/>
          <a:p>
            <a:pPr>
              <a:lnSpc>
                <a:spcPts val="8400"/>
              </a:lnSpc>
            </a:pPr>
            <a:r>
              <a:rPr lang="en-US" sz="8000" b="1" dirty="0" smtClean="0">
                <a:solidFill>
                  <a:schemeClr val="accent6">
                    <a:lumMod val="75000"/>
                  </a:schemeClr>
                </a:solidFill>
              </a:rPr>
              <a:t>Storage Optimization Strategies</a:t>
            </a:r>
            <a:endParaRPr lang="en-US" sz="8000" b="1" dirty="0">
              <a:solidFill>
                <a:schemeClr val="accent6">
                  <a:lumMod val="75000"/>
                </a:schemeClr>
              </a:solidFill>
            </a:endParaRPr>
          </a:p>
        </p:txBody>
      </p:sp>
      <p:sp>
        <p:nvSpPr>
          <p:cNvPr id="3" name="Subtitle 2"/>
          <p:cNvSpPr>
            <a:spLocks noGrp="1"/>
          </p:cNvSpPr>
          <p:nvPr>
            <p:ph type="subTitle" idx="1"/>
          </p:nvPr>
        </p:nvSpPr>
        <p:spPr>
          <a:xfrm>
            <a:off x="1600200" y="4038600"/>
            <a:ext cx="5943600" cy="1143000"/>
          </a:xfrm>
        </p:spPr>
        <p:txBody>
          <a:bodyPr>
            <a:normAutofit fontScale="85000" lnSpcReduction="20000"/>
          </a:bodyPr>
          <a:lstStyle/>
          <a:p>
            <a:r>
              <a:rPr lang="en-US" dirty="0" smtClean="0"/>
              <a:t>Techniques for configuring your </a:t>
            </a:r>
            <a:r>
              <a:rPr lang="en-US" b="1" dirty="0" smtClean="0">
                <a:solidFill>
                  <a:schemeClr val="accent1"/>
                </a:solidFill>
              </a:rPr>
              <a:t>Progress OpenEdge Database</a:t>
            </a:r>
            <a:r>
              <a:rPr lang="en-US" dirty="0" smtClean="0">
                <a:solidFill>
                  <a:schemeClr val="bg1">
                    <a:lumMod val="50000"/>
                  </a:schemeClr>
                </a:solidFill>
              </a:rPr>
              <a:t> in order to minimize IO operations</a:t>
            </a:r>
            <a:endParaRPr lang="en-US" dirty="0">
              <a:solidFill>
                <a:schemeClr val="bg1">
                  <a:lumMod val="50000"/>
                </a:schemeClr>
              </a:solidFill>
            </a:endParaRPr>
          </a:p>
        </p:txBody>
      </p:sp>
      <p:sp>
        <p:nvSpPr>
          <p:cNvPr id="4" name="TextBox 3"/>
          <p:cNvSpPr txBox="1"/>
          <p:nvPr/>
        </p:nvSpPr>
        <p:spPr>
          <a:xfrm>
            <a:off x="2660750" y="5257800"/>
            <a:ext cx="3729995" cy="1015663"/>
          </a:xfrm>
          <a:prstGeom prst="rect">
            <a:avLst/>
          </a:prstGeom>
          <a:noFill/>
        </p:spPr>
        <p:txBody>
          <a:bodyPr wrap="none" rtlCol="0">
            <a:spAutoFit/>
          </a:bodyPr>
          <a:lstStyle/>
          <a:p>
            <a:pPr algn="ctr"/>
            <a:endParaRPr lang="en-US" sz="2000" dirty="0" smtClean="0"/>
          </a:p>
          <a:p>
            <a:pPr algn="ctr"/>
            <a:r>
              <a:rPr lang="en-US" sz="2000" dirty="0" smtClean="0"/>
              <a:t>Tom Bascom, White Star Software</a:t>
            </a:r>
          </a:p>
          <a:p>
            <a:pPr algn="ctr"/>
            <a:r>
              <a:rPr lang="en-US" sz="2000" b="1" dirty="0" smtClean="0">
                <a:solidFill>
                  <a:srgbClr val="0070C0"/>
                </a:solidFill>
              </a:rPr>
              <a:t>tom@wss.com</a:t>
            </a:r>
            <a:endParaRPr lang="en-US" sz="2000" b="1" dirty="0">
              <a:solidFill>
                <a:srgbClr val="0070C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Case Study</a:t>
            </a:r>
            <a:endParaRPr lang="en-US" sz="2700" dirty="0"/>
          </a:p>
        </p:txBody>
      </p:sp>
      <p:sp>
        <p:nvSpPr>
          <p:cNvPr id="3" name="Content Placeholder 2"/>
          <p:cNvSpPr>
            <a:spLocks noGrp="1"/>
          </p:cNvSpPr>
          <p:nvPr>
            <p:ph idx="1"/>
          </p:nvPr>
        </p:nvSpPr>
        <p:spPr>
          <a:xfrm>
            <a:off x="457200" y="1676400"/>
            <a:ext cx="8229600" cy="4724400"/>
          </a:xfrm>
        </p:spPr>
        <p:txBody>
          <a:bodyPr>
            <a:noAutofit/>
          </a:bodyPr>
          <a:lstStyle/>
          <a:p>
            <a:pPr>
              <a:buNone/>
            </a:pPr>
            <a:r>
              <a:rPr lang="en-US" sz="3000" dirty="0" smtClean="0"/>
              <a:t>A system with 30,000 record reads/sec:</a:t>
            </a:r>
          </a:p>
          <a:p>
            <a:pPr lvl="1"/>
            <a:r>
              <a:rPr lang="en-US" sz="2600" dirty="0" smtClean="0"/>
              <a:t>The bulk of the reads were from one 10,000 record table.</a:t>
            </a:r>
          </a:p>
          <a:p>
            <a:pPr lvl="1"/>
            <a:r>
              <a:rPr lang="en-US" sz="2600" dirty="0" smtClean="0"/>
              <a:t>Coincidentally, Big B was set to 10,000.</a:t>
            </a:r>
          </a:p>
          <a:p>
            <a:pPr lvl="1"/>
            <a:r>
              <a:rPr lang="en-US" sz="2600" dirty="0" smtClean="0"/>
              <a:t>That table was in a Type 1 area, and its records were widely scattered.</a:t>
            </a:r>
          </a:p>
          <a:p>
            <a:pPr lvl="1"/>
            <a:r>
              <a:rPr lang="en-US" sz="2600" dirty="0" smtClean="0"/>
              <a:t>Moving the table to a Type 2 Area patched the problem. Only 2% of –B was now needed for this table!</a:t>
            </a:r>
          </a:p>
          <a:p>
            <a:pPr lvl="1"/>
            <a:r>
              <a:rPr lang="en-US" sz="2600" dirty="0" smtClean="0"/>
              <a:t>Performance improved dramatically.</a:t>
            </a:r>
            <a:endParaRPr lang="en-US" sz="2600" dirty="0"/>
          </a:p>
        </p:txBody>
      </p:sp>
      <p:sp>
        <p:nvSpPr>
          <p:cNvPr id="4" name="Slide Number Placeholder 3"/>
          <p:cNvSpPr>
            <a:spLocks noGrp="1"/>
          </p:cNvSpPr>
          <p:nvPr>
            <p:ph type="sldNum" sz="quarter" idx="12"/>
          </p:nvPr>
        </p:nvSpPr>
        <p:spPr/>
        <p:txBody>
          <a:bodyPr/>
          <a:lstStyle/>
          <a:p>
            <a:fld id="{5657C8AD-9CD5-4FD6-B96A-EC63C8DD4688}"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 2 Storage Area Usage</a:t>
            </a:r>
            <a:endParaRPr lang="en-US" sz="2700" dirty="0"/>
          </a:p>
        </p:txBody>
      </p:sp>
      <p:sp>
        <p:nvSpPr>
          <p:cNvPr id="3" name="Content Placeholder 2"/>
          <p:cNvSpPr>
            <a:spLocks noGrp="1"/>
          </p:cNvSpPr>
          <p:nvPr>
            <p:ph idx="1"/>
          </p:nvPr>
        </p:nvSpPr>
        <p:spPr>
          <a:xfrm>
            <a:off x="457200" y="1828800"/>
            <a:ext cx="8382000" cy="4343400"/>
          </a:xfrm>
        </p:spPr>
        <p:txBody>
          <a:bodyPr>
            <a:normAutofit/>
          </a:bodyPr>
          <a:lstStyle/>
          <a:p>
            <a:r>
              <a:rPr lang="en-US" b="1" dirty="0" smtClean="0"/>
              <a:t>Always </a:t>
            </a:r>
            <a:r>
              <a:rPr lang="en-US" dirty="0" smtClean="0"/>
              <a:t>use type 2 areas…</a:t>
            </a:r>
          </a:p>
          <a:p>
            <a:endParaRPr lang="en-US" dirty="0" smtClean="0"/>
          </a:p>
          <a:p>
            <a:r>
              <a:rPr lang="en-US" dirty="0" smtClean="0"/>
              <a:t>… for areas that contain data, indexes or LOBS.</a:t>
            </a:r>
            <a:br>
              <a:rPr lang="en-US" dirty="0" smtClean="0"/>
            </a:br>
            <a:endParaRPr lang="en-US" dirty="0" smtClean="0"/>
          </a:p>
          <a:p>
            <a:r>
              <a:rPr lang="en-US" dirty="0" smtClean="0"/>
              <a:t>The schema area is a type 1 area </a:t>
            </a:r>
            <a:r>
              <a:rPr lang="en-US" dirty="0" smtClean="0">
                <a:sym typeface="Wingdings" pitchFamily="2" charset="2"/>
              </a:rPr>
              <a:t></a:t>
            </a:r>
            <a:endParaRPr lang="en-US" dirty="0" smtClean="0"/>
          </a:p>
        </p:txBody>
      </p:sp>
      <p:sp>
        <p:nvSpPr>
          <p:cNvPr id="5" name="Slide Number Placeholder 4"/>
          <p:cNvSpPr>
            <a:spLocks noGrp="1"/>
          </p:cNvSpPr>
          <p:nvPr>
            <p:ph type="sldNum" sz="quarter" idx="12"/>
          </p:nvPr>
        </p:nvSpPr>
        <p:spPr/>
        <p:txBody>
          <a:bodyPr/>
          <a:lstStyle/>
          <a:p>
            <a:fld id="{5657C8AD-9CD5-4FD6-B96A-EC63C8DD4688}"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657C8AD-9CD5-4FD6-B96A-EC63C8DD4688}" type="slidenum">
              <a:rPr lang="en-US" smtClean="0"/>
              <a:pPr/>
              <a:t>12</a:t>
            </a:fld>
            <a:endParaRPr lang="en-US" dirty="0"/>
          </a:p>
        </p:txBody>
      </p:sp>
      <p:sp>
        <p:nvSpPr>
          <p:cNvPr id="5" name="Title 1"/>
          <p:cNvSpPr txBox="1">
            <a:spLocks/>
          </p:cNvSpPr>
          <p:nvPr/>
        </p:nvSpPr>
        <p:spPr>
          <a:xfrm>
            <a:off x="685800" y="2057400"/>
            <a:ext cx="7772400" cy="2514600"/>
          </a:xfrm>
          <a:prstGeom prst="rect">
            <a:avLst/>
          </a:prstGeom>
        </p:spPr>
        <p:txBody>
          <a:bodyPr>
            <a:noAutofit/>
          </a:bodyPr>
          <a:lstStyle/>
          <a:p>
            <a:pPr marL="0" marR="0" lvl="0" indent="0" algn="ctr" defTabSz="914400" rtl="0" eaLnBrk="1" fontAlgn="auto" latinLnBrk="0" hangingPunct="1">
              <a:lnSpc>
                <a:spcPts val="8400"/>
              </a:lnSpc>
              <a:spcBef>
                <a:spcPct val="0"/>
              </a:spcBef>
              <a:spcAft>
                <a:spcPts val="0"/>
              </a:spcAft>
              <a:buClrTx/>
              <a:buSzTx/>
              <a:buFontTx/>
              <a:buNone/>
              <a:tabLst/>
              <a:defRPr/>
            </a:pPr>
            <a:r>
              <a:rPr kumimoji="0" lang="en-US" sz="6000" b="1" i="0" u="none" strike="noStrike" kern="1200" cap="none" spc="0" normalizeH="0" baseline="0" noProof="0" dirty="0" smtClean="0">
                <a:ln>
                  <a:noFill/>
                </a:ln>
                <a:solidFill>
                  <a:schemeClr val="accent6">
                    <a:lumMod val="75000"/>
                  </a:schemeClr>
                </a:solidFill>
                <a:effectLst/>
                <a:uLnTx/>
                <a:uFillTx/>
                <a:latin typeface="+mj-lt"/>
                <a:ea typeface="+mj-ea"/>
                <a:cs typeface="+mj-cs"/>
              </a:rPr>
              <a:t>How to Define </a:t>
            </a:r>
            <a:r>
              <a:rPr lang="en-US" sz="6000" b="1" dirty="0" smtClean="0">
                <a:solidFill>
                  <a:schemeClr val="accent6">
                    <a:lumMod val="75000"/>
                  </a:schemeClr>
                </a:solidFill>
                <a:latin typeface="+mj-lt"/>
                <a:ea typeface="+mj-ea"/>
                <a:cs typeface="+mj-cs"/>
              </a:rPr>
              <a:t>Y</a:t>
            </a:r>
            <a:r>
              <a:rPr kumimoji="0" lang="en-US" sz="6000" b="1" i="0" u="none" strike="noStrike" kern="1200" cap="none" spc="0" normalizeH="0" baseline="0" noProof="0" dirty="0" smtClean="0">
                <a:ln>
                  <a:noFill/>
                </a:ln>
                <a:solidFill>
                  <a:schemeClr val="accent6">
                    <a:lumMod val="75000"/>
                  </a:schemeClr>
                </a:solidFill>
                <a:effectLst/>
                <a:uLnTx/>
                <a:uFillTx/>
                <a:latin typeface="+mj-lt"/>
                <a:ea typeface="+mj-ea"/>
                <a:cs typeface="+mj-cs"/>
              </a:rPr>
              <a:t>our </a:t>
            </a:r>
            <a:r>
              <a:rPr lang="en-US" sz="6000" b="1" dirty="0" smtClean="0">
                <a:solidFill>
                  <a:schemeClr val="accent6">
                    <a:lumMod val="75000"/>
                  </a:schemeClr>
                </a:solidFill>
                <a:latin typeface="+mj-lt"/>
                <a:ea typeface="+mj-ea"/>
                <a:cs typeface="+mj-cs"/>
              </a:rPr>
              <a:t>S</a:t>
            </a:r>
            <a:r>
              <a:rPr kumimoji="0" lang="en-US" sz="6000" b="1" i="0" u="none" strike="noStrike" kern="1200" cap="none" spc="0" normalizeH="0" baseline="0" noProof="0" dirty="0" smtClean="0">
                <a:ln>
                  <a:noFill/>
                </a:ln>
                <a:solidFill>
                  <a:schemeClr val="accent6">
                    <a:lumMod val="75000"/>
                  </a:schemeClr>
                </a:solidFill>
                <a:effectLst/>
                <a:uLnTx/>
                <a:uFillTx/>
                <a:latin typeface="+mj-lt"/>
                <a:ea typeface="+mj-ea"/>
                <a:cs typeface="+mj-cs"/>
              </a:rPr>
              <a:t>torage</a:t>
            </a:r>
            <a:r>
              <a:rPr kumimoji="0" lang="en-US" sz="6000" b="1" i="0" u="none" strike="noStrike" kern="1200" cap="none" spc="0" normalizeH="0" noProof="0" dirty="0" smtClean="0">
                <a:ln>
                  <a:noFill/>
                </a:ln>
                <a:solidFill>
                  <a:schemeClr val="accent6">
                    <a:lumMod val="75000"/>
                  </a:schemeClr>
                </a:solidFill>
                <a:effectLst/>
                <a:uLnTx/>
                <a:uFillTx/>
                <a:latin typeface="+mj-lt"/>
                <a:ea typeface="+mj-ea"/>
                <a:cs typeface="+mj-cs"/>
              </a:rPr>
              <a:t> </a:t>
            </a:r>
            <a:r>
              <a:rPr lang="en-US" sz="6000" b="1" dirty="0" smtClean="0">
                <a:solidFill>
                  <a:schemeClr val="accent6">
                    <a:lumMod val="75000"/>
                  </a:schemeClr>
                </a:solidFill>
                <a:latin typeface="+mj-lt"/>
                <a:ea typeface="+mj-ea"/>
                <a:cs typeface="+mj-cs"/>
              </a:rPr>
              <a:t>A</a:t>
            </a:r>
            <a:r>
              <a:rPr kumimoji="0" lang="en-US" sz="6000" b="1" i="0" u="none" strike="noStrike" kern="1200" cap="none" spc="0" normalizeH="0" noProof="0" dirty="0" smtClean="0">
                <a:ln>
                  <a:noFill/>
                </a:ln>
                <a:solidFill>
                  <a:schemeClr val="accent6">
                    <a:lumMod val="75000"/>
                  </a:schemeClr>
                </a:solidFill>
                <a:effectLst/>
                <a:uLnTx/>
                <a:uFillTx/>
                <a:latin typeface="+mj-lt"/>
                <a:ea typeface="+mj-ea"/>
                <a:cs typeface="+mj-cs"/>
              </a:rPr>
              <a:t>reas</a:t>
            </a:r>
            <a:endParaRPr kumimoji="0" lang="en-US" sz="6000" b="1" i="0" u="none" strike="noStrike" kern="1200" cap="none" spc="0" normalizeH="0" baseline="0" noProof="0" dirty="0">
              <a:ln>
                <a:noFill/>
              </a:ln>
              <a:solidFill>
                <a:schemeClr val="accent6">
                  <a:lumMod val="75000"/>
                </a:schemeClr>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Use the Largest DB Block Size</a:t>
            </a:r>
            <a:endParaRPr lang="en-US" sz="2700" dirty="0"/>
          </a:p>
        </p:txBody>
      </p:sp>
      <p:sp>
        <p:nvSpPr>
          <p:cNvPr id="3" name="Content Placeholder 2"/>
          <p:cNvSpPr>
            <a:spLocks noGrp="1"/>
          </p:cNvSpPr>
          <p:nvPr>
            <p:ph idx="1"/>
          </p:nvPr>
        </p:nvSpPr>
        <p:spPr/>
        <p:txBody>
          <a:bodyPr/>
          <a:lstStyle/>
          <a:p>
            <a:r>
              <a:rPr lang="en-US" dirty="0" smtClean="0"/>
              <a:t>Large blocks reduce IO; fewer operations are needed to move the same amount of data.</a:t>
            </a:r>
          </a:p>
          <a:p>
            <a:r>
              <a:rPr lang="en-US" dirty="0" smtClean="0"/>
              <a:t>More data can be packed into the same space because there is proportionally less overhead.</a:t>
            </a:r>
          </a:p>
          <a:p>
            <a:r>
              <a:rPr lang="en-US" dirty="0" smtClean="0"/>
              <a:t>Because a large block can contain more data, it has improved odds of being a cache “hit.”</a:t>
            </a:r>
          </a:p>
          <a:p>
            <a:r>
              <a:rPr lang="en-US" dirty="0" smtClean="0"/>
              <a:t>Large blocks enable HW features to be leveraged:  especially SAN HW.</a:t>
            </a:r>
            <a:endParaRPr lang="en-US" dirty="0"/>
          </a:p>
        </p:txBody>
      </p:sp>
      <p:sp>
        <p:nvSpPr>
          <p:cNvPr id="4" name="Slide Number Placeholder 3"/>
          <p:cNvSpPr>
            <a:spLocks noGrp="1"/>
          </p:cNvSpPr>
          <p:nvPr>
            <p:ph type="sldNum" sz="quarter" idx="12"/>
          </p:nvPr>
        </p:nvSpPr>
        <p:spPr/>
        <p:txBody>
          <a:bodyPr/>
          <a:lstStyle/>
          <a:p>
            <a:fld id="{5657C8AD-9CD5-4FD6-B96A-EC63C8DD4688}"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Windows?</a:t>
            </a:r>
            <a:endParaRPr lang="en-US" dirty="0"/>
          </a:p>
        </p:txBody>
      </p:sp>
      <p:sp>
        <p:nvSpPr>
          <p:cNvPr id="3" name="Content Placeholder 2"/>
          <p:cNvSpPr>
            <a:spLocks noGrp="1"/>
          </p:cNvSpPr>
          <p:nvPr>
            <p:ph idx="1"/>
          </p:nvPr>
        </p:nvSpPr>
        <p:spPr/>
        <p:txBody>
          <a:bodyPr/>
          <a:lstStyle/>
          <a:p>
            <a:r>
              <a:rPr lang="en-US" dirty="0" smtClean="0"/>
              <a:t>There are those who would say “except for Windows.” </a:t>
            </a:r>
          </a:p>
          <a:p>
            <a:r>
              <a:rPr lang="en-US" dirty="0" smtClean="0"/>
              <a:t>(Because Windows is a 4K-oriented OS.)</a:t>
            </a:r>
          </a:p>
          <a:p>
            <a:pPr>
              <a:buNone/>
            </a:pPr>
            <a:endParaRPr lang="en-US" dirty="0" smtClean="0"/>
          </a:p>
          <a:p>
            <a:r>
              <a:rPr lang="en-US" dirty="0" smtClean="0"/>
              <a:t>I have had good success with Windows &amp; 8k blocks.</a:t>
            </a:r>
          </a:p>
          <a:p>
            <a:r>
              <a:rPr lang="en-US" dirty="0" smtClean="0"/>
              <a:t>NTFS can be changed to use an 8k block…</a:t>
            </a:r>
            <a:endParaRPr lang="en-US" dirty="0"/>
          </a:p>
        </p:txBody>
      </p:sp>
      <p:sp>
        <p:nvSpPr>
          <p:cNvPr id="4" name="Slide Number Placeholder 3"/>
          <p:cNvSpPr>
            <a:spLocks noGrp="1"/>
          </p:cNvSpPr>
          <p:nvPr>
            <p:ph type="sldNum" sz="quarter" idx="12"/>
          </p:nvPr>
        </p:nvSpPr>
        <p:spPr/>
        <p:txBody>
          <a:bodyPr/>
          <a:lstStyle/>
          <a:p>
            <a:fld id="{5657C8AD-9CD5-4FD6-B96A-EC63C8DD4688}"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Use </a:t>
            </a:r>
            <a:r>
              <a:rPr lang="en-US" b="1" dirty="0" smtClean="0"/>
              <a:t>Many</a:t>
            </a:r>
            <a:r>
              <a:rPr lang="en-US" dirty="0" smtClean="0"/>
              <a:t> (Type 2) Storage Areas</a:t>
            </a:r>
            <a:endParaRPr lang="en-US" sz="2700" dirty="0"/>
          </a:p>
        </p:txBody>
      </p:sp>
      <p:sp>
        <p:nvSpPr>
          <p:cNvPr id="3" name="Content Placeholder 2"/>
          <p:cNvSpPr>
            <a:spLocks noGrp="1"/>
          </p:cNvSpPr>
          <p:nvPr>
            <p:ph idx="1"/>
          </p:nvPr>
        </p:nvSpPr>
        <p:spPr/>
        <p:txBody>
          <a:bodyPr>
            <a:normAutofit/>
          </a:bodyPr>
          <a:lstStyle/>
          <a:p>
            <a:r>
              <a:rPr lang="en-US" dirty="0" smtClean="0"/>
              <a:t>Do </a:t>
            </a:r>
            <a:r>
              <a:rPr lang="en-US" b="1" dirty="0" smtClean="0"/>
              <a:t>NOT</a:t>
            </a:r>
            <a:r>
              <a:rPr lang="en-US" dirty="0" smtClean="0"/>
              <a:t> assign tables to areas based on “function.”</a:t>
            </a:r>
          </a:p>
          <a:p>
            <a:r>
              <a:rPr lang="en-US" dirty="0" smtClean="0"/>
              <a:t>Instead group objects by common “technical attributes.”</a:t>
            </a:r>
          </a:p>
          <a:p>
            <a:r>
              <a:rPr lang="en-US" dirty="0" smtClean="0"/>
              <a:t>Create distinct storage areas for:</a:t>
            </a:r>
          </a:p>
          <a:p>
            <a:pPr lvl="1"/>
            <a:r>
              <a:rPr lang="en-US" dirty="0" smtClean="0"/>
              <a:t>Each very large table</a:t>
            </a:r>
          </a:p>
          <a:p>
            <a:pPr lvl="1"/>
            <a:r>
              <a:rPr lang="en-US" dirty="0" smtClean="0"/>
              <a:t>Tables with common Rows Per Block settings</a:t>
            </a:r>
          </a:p>
          <a:p>
            <a:pPr lvl="1"/>
            <a:r>
              <a:rPr lang="en-US" dirty="0" smtClean="0"/>
              <a:t>Indexes versus data</a:t>
            </a:r>
            <a:endParaRPr lang="en-US" dirty="0"/>
          </a:p>
        </p:txBody>
      </p:sp>
      <p:sp>
        <p:nvSpPr>
          <p:cNvPr id="4" name="Slide Number Placeholder 3"/>
          <p:cNvSpPr>
            <a:spLocks noGrp="1"/>
          </p:cNvSpPr>
          <p:nvPr>
            <p:ph type="sldNum" sz="quarter" idx="12"/>
          </p:nvPr>
        </p:nvSpPr>
        <p:spPr/>
        <p:txBody>
          <a:bodyPr/>
          <a:lstStyle/>
          <a:p>
            <a:fld id="{5657C8AD-9CD5-4FD6-B96A-EC63C8DD4688}"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657C8AD-9CD5-4FD6-B96A-EC63C8DD4688}" type="slidenum">
              <a:rPr lang="en-US" smtClean="0"/>
              <a:pPr/>
              <a:t>16</a:t>
            </a:fld>
            <a:endParaRPr lang="en-US" dirty="0"/>
          </a:p>
        </p:txBody>
      </p:sp>
      <p:sp>
        <p:nvSpPr>
          <p:cNvPr id="5" name="Title 1"/>
          <p:cNvSpPr txBox="1">
            <a:spLocks/>
          </p:cNvSpPr>
          <p:nvPr/>
        </p:nvSpPr>
        <p:spPr>
          <a:xfrm>
            <a:off x="685800" y="2057400"/>
            <a:ext cx="7772400" cy="2590800"/>
          </a:xfrm>
          <a:prstGeom prst="rect">
            <a:avLst/>
          </a:prstGeom>
        </p:spPr>
        <p:txBody>
          <a:bodyPr>
            <a:noAutofit/>
          </a:bodyPr>
          <a:lstStyle/>
          <a:p>
            <a:pPr marL="0" marR="0" lvl="0" indent="0" algn="ctr" defTabSz="914400" rtl="0" eaLnBrk="1" fontAlgn="auto" latinLnBrk="0" hangingPunct="1">
              <a:lnSpc>
                <a:spcPts val="8400"/>
              </a:lnSpc>
              <a:spcBef>
                <a:spcPct val="0"/>
              </a:spcBef>
              <a:spcAft>
                <a:spcPts val="0"/>
              </a:spcAft>
              <a:buClrTx/>
              <a:buSzTx/>
              <a:buFontTx/>
              <a:buNone/>
              <a:tabLst/>
              <a:defRPr/>
            </a:pPr>
            <a:r>
              <a:rPr lang="en-US" sz="6000" b="1" dirty="0" smtClean="0">
                <a:solidFill>
                  <a:schemeClr val="accent6">
                    <a:lumMod val="75000"/>
                  </a:schemeClr>
                </a:solidFill>
                <a:latin typeface="+mj-lt"/>
                <a:ea typeface="+mj-ea"/>
                <a:cs typeface="+mj-cs"/>
              </a:rPr>
              <a:t>Record</a:t>
            </a:r>
          </a:p>
          <a:p>
            <a:pPr marL="0" marR="0" lvl="0" indent="0" algn="ctr" defTabSz="914400" rtl="0" eaLnBrk="1" fontAlgn="auto" latinLnBrk="0" hangingPunct="1">
              <a:lnSpc>
                <a:spcPts val="8400"/>
              </a:lnSpc>
              <a:spcBef>
                <a:spcPct val="0"/>
              </a:spcBef>
              <a:spcAft>
                <a:spcPts val="0"/>
              </a:spcAft>
              <a:buClrTx/>
              <a:buSzTx/>
              <a:buFontTx/>
              <a:buNone/>
              <a:tabLst/>
              <a:defRPr/>
            </a:pPr>
            <a:r>
              <a:rPr lang="en-US" sz="6000" b="1" dirty="0" smtClean="0">
                <a:solidFill>
                  <a:schemeClr val="accent6">
                    <a:lumMod val="75000"/>
                  </a:schemeClr>
                </a:solidFill>
                <a:latin typeface="+mj-lt"/>
                <a:ea typeface="+mj-ea"/>
                <a:cs typeface="+mj-cs"/>
              </a:rPr>
              <a:t>Fragmentation</a:t>
            </a:r>
            <a:endParaRPr kumimoji="0" lang="en-US" sz="6000" b="1" i="0" u="none" strike="noStrike" kern="1200" cap="none" spc="0" normalizeH="0" baseline="0" noProof="0" dirty="0">
              <a:ln>
                <a:noFill/>
              </a:ln>
              <a:solidFill>
                <a:schemeClr val="accent6">
                  <a:lumMod val="75000"/>
                </a:schemeClr>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Fragmentation and Scatter</a:t>
            </a:r>
            <a:endParaRPr lang="en-US" dirty="0"/>
          </a:p>
        </p:txBody>
      </p:sp>
      <p:sp>
        <p:nvSpPr>
          <p:cNvPr id="3" name="Content Placeholder 2"/>
          <p:cNvSpPr>
            <a:spLocks noGrp="1"/>
          </p:cNvSpPr>
          <p:nvPr>
            <p:ph idx="1"/>
          </p:nvPr>
        </p:nvSpPr>
        <p:spPr/>
        <p:txBody>
          <a:bodyPr/>
          <a:lstStyle/>
          <a:p>
            <a:r>
              <a:rPr lang="en-US" dirty="0" smtClean="0"/>
              <a:t>“Fragmentation” is splitting records into multiple pieces.</a:t>
            </a:r>
          </a:p>
          <a:p>
            <a:r>
              <a:rPr lang="en-US" dirty="0" smtClean="0"/>
              <a:t>“Scatter” is the distance between (logically) adjacent records.</a:t>
            </a:r>
            <a:endParaRPr lang="en-US" dirty="0"/>
          </a:p>
        </p:txBody>
      </p:sp>
      <p:sp>
        <p:nvSpPr>
          <p:cNvPr id="4" name="Slide Number Placeholder 3"/>
          <p:cNvSpPr>
            <a:spLocks noGrp="1"/>
          </p:cNvSpPr>
          <p:nvPr>
            <p:ph type="sldNum" sz="quarter" idx="12"/>
          </p:nvPr>
        </p:nvSpPr>
        <p:spPr/>
        <p:txBody>
          <a:bodyPr/>
          <a:lstStyle/>
          <a:p>
            <a:fld id="{5657C8AD-9CD5-4FD6-B96A-EC63C8DD4688}"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05000" y="5334000"/>
            <a:ext cx="1143000" cy="5334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5943600" y="5105400"/>
            <a:ext cx="1828800" cy="8382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152400" y="4048542"/>
            <a:ext cx="9753600" cy="2123658"/>
          </a:xfrm>
          <a:prstGeom prst="rect">
            <a:avLst/>
          </a:prstGeom>
        </p:spPr>
        <p:txBody>
          <a:bodyPr wrap="square">
            <a:spAutoFit/>
          </a:bodyPr>
          <a:lstStyle/>
          <a:p>
            <a:r>
              <a:rPr lang="en-US" sz="2000" b="1" dirty="0" smtClean="0">
                <a:latin typeface="Courier New" pitchFamily="49" charset="0"/>
                <a:cs typeface="Courier New" pitchFamily="49" charset="0"/>
              </a:rPr>
              <a:t>$ proutil dbname –C dbanalys &gt; dbname.dba</a:t>
            </a:r>
          </a:p>
          <a:p>
            <a:r>
              <a:rPr lang="en-US" sz="1600" b="1" dirty="0" smtClean="0">
                <a:latin typeface="Courier New" pitchFamily="49" charset="0"/>
                <a:cs typeface="Courier New" pitchFamily="49" charset="0"/>
              </a:rPr>
              <a:t>…</a:t>
            </a:r>
          </a:p>
          <a:p>
            <a:r>
              <a:rPr lang="en-US" sz="1600" b="1" dirty="0" smtClean="0">
                <a:latin typeface="Courier New" pitchFamily="49" charset="0"/>
                <a:cs typeface="Courier New" pitchFamily="49" charset="0"/>
              </a:rPr>
              <a:t>RECORD BLOCK SUMMARY FOR AREA "APP_FLAGS_Dat" : 95</a:t>
            </a:r>
          </a:p>
          <a:p>
            <a:r>
              <a:rPr lang="en-US" sz="1600" b="1" dirty="0" smtClean="0">
                <a:latin typeface="Courier New" pitchFamily="49" charset="0"/>
                <a:cs typeface="Courier New" pitchFamily="49" charset="0"/>
              </a:rPr>
              <a:t>-------------------------------------------------------</a:t>
            </a:r>
          </a:p>
          <a:p>
            <a:r>
              <a:rPr lang="en-US" sz="1600" b="1" dirty="0" smtClean="0">
                <a:latin typeface="Courier New" pitchFamily="49" charset="0"/>
                <a:cs typeface="Courier New" pitchFamily="49" charset="0"/>
              </a:rPr>
              <a:t>                               Record Size (B)  -Fragments-   Scatter</a:t>
            </a:r>
          </a:p>
          <a:p>
            <a:r>
              <a:rPr lang="en-US" sz="1600" b="1" dirty="0" smtClean="0">
                <a:latin typeface="Courier New" pitchFamily="49" charset="0"/>
                <a:cs typeface="Courier New" pitchFamily="49" charset="0"/>
              </a:rPr>
              <a:t>Table          Records   Size  Min  Max  Mean    Count Factor  Factor</a:t>
            </a:r>
          </a:p>
          <a:p>
            <a:r>
              <a:rPr lang="en-US" sz="1600" b="1" dirty="0" smtClean="0">
                <a:latin typeface="Courier New" pitchFamily="49" charset="0"/>
                <a:cs typeface="Courier New" pitchFamily="49" charset="0"/>
              </a:rPr>
              <a:t>PUB.APP_FLAGS  1676180  47.9M   28   58    29  1676190    1.0     1.9</a:t>
            </a:r>
          </a:p>
          <a:p>
            <a:r>
              <a:rPr lang="en-US" sz="1600" b="1" dirty="0" smtClean="0">
                <a:latin typeface="Courier New" pitchFamily="49" charset="0"/>
                <a:cs typeface="Courier New" pitchFamily="49" charset="0"/>
              </a:rPr>
              <a:t>…</a:t>
            </a:r>
          </a:p>
        </p:txBody>
      </p:sp>
      <p:sp>
        <p:nvSpPr>
          <p:cNvPr id="2" name="Title 1"/>
          <p:cNvSpPr>
            <a:spLocks noGrp="1"/>
          </p:cNvSpPr>
          <p:nvPr>
            <p:ph type="title"/>
          </p:nvPr>
        </p:nvSpPr>
        <p:spPr/>
        <p:txBody>
          <a:bodyPr/>
          <a:lstStyle/>
          <a:p>
            <a:r>
              <a:rPr lang="en-US" dirty="0" smtClean="0"/>
              <a:t>Fragmentation and Scatter</a:t>
            </a:r>
            <a:endParaRPr lang="en-US" dirty="0"/>
          </a:p>
        </p:txBody>
      </p:sp>
      <p:sp>
        <p:nvSpPr>
          <p:cNvPr id="3" name="Content Placeholder 2"/>
          <p:cNvSpPr>
            <a:spLocks noGrp="1"/>
          </p:cNvSpPr>
          <p:nvPr>
            <p:ph idx="1"/>
          </p:nvPr>
        </p:nvSpPr>
        <p:spPr>
          <a:xfrm>
            <a:off x="457200" y="1600201"/>
            <a:ext cx="8229600" cy="2362200"/>
          </a:xfrm>
        </p:spPr>
        <p:txBody>
          <a:bodyPr/>
          <a:lstStyle/>
          <a:p>
            <a:r>
              <a:rPr lang="en-US" dirty="0" smtClean="0"/>
              <a:t>“Fragmentation” is splitting records into multiple pieces.</a:t>
            </a:r>
          </a:p>
          <a:p>
            <a:r>
              <a:rPr lang="en-US" dirty="0" smtClean="0"/>
              <a:t>“Scatter” is the distance between (logically) adjacent records.</a:t>
            </a:r>
            <a:endParaRPr lang="en-US" dirty="0"/>
          </a:p>
        </p:txBody>
      </p:sp>
      <p:sp>
        <p:nvSpPr>
          <p:cNvPr id="4" name="Slide Number Placeholder 3"/>
          <p:cNvSpPr>
            <a:spLocks noGrp="1"/>
          </p:cNvSpPr>
          <p:nvPr>
            <p:ph type="sldNum" sz="quarter" idx="12"/>
          </p:nvPr>
        </p:nvSpPr>
        <p:spPr/>
        <p:txBody>
          <a:bodyPr/>
          <a:lstStyle/>
          <a:p>
            <a:fld id="{5657C8AD-9CD5-4FD6-B96A-EC63C8DD4688}"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772400" y="5181600"/>
            <a:ext cx="1066800" cy="762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t>Fragmentation and Scatter</a:t>
            </a:r>
            <a:endParaRPr lang="en-US" dirty="0"/>
          </a:p>
        </p:txBody>
      </p:sp>
      <p:sp>
        <p:nvSpPr>
          <p:cNvPr id="3" name="Content Placeholder 2"/>
          <p:cNvSpPr>
            <a:spLocks noGrp="1"/>
          </p:cNvSpPr>
          <p:nvPr>
            <p:ph idx="1"/>
          </p:nvPr>
        </p:nvSpPr>
        <p:spPr/>
        <p:txBody>
          <a:bodyPr/>
          <a:lstStyle/>
          <a:p>
            <a:r>
              <a:rPr lang="en-US" dirty="0" smtClean="0"/>
              <a:t>“Fragmentation” is splitting records into multiple pieces.</a:t>
            </a:r>
          </a:p>
          <a:p>
            <a:r>
              <a:rPr lang="en-US" dirty="0" smtClean="0"/>
              <a:t>“Scatter” is the distance between (logically) adjacent records.</a:t>
            </a:r>
            <a:endParaRPr lang="en-US" dirty="0"/>
          </a:p>
        </p:txBody>
      </p:sp>
      <p:sp>
        <p:nvSpPr>
          <p:cNvPr id="4" name="Slide Number Placeholder 3"/>
          <p:cNvSpPr>
            <a:spLocks noGrp="1"/>
          </p:cNvSpPr>
          <p:nvPr>
            <p:ph type="sldNum" sz="quarter" idx="12"/>
          </p:nvPr>
        </p:nvSpPr>
        <p:spPr/>
        <p:txBody>
          <a:bodyPr/>
          <a:lstStyle/>
          <a:p>
            <a:fld id="{5657C8AD-9CD5-4FD6-B96A-EC63C8DD4688}" type="slidenum">
              <a:rPr lang="en-US" smtClean="0"/>
              <a:pPr/>
              <a:t>19</a:t>
            </a:fld>
            <a:endParaRPr lang="en-US" dirty="0"/>
          </a:p>
        </p:txBody>
      </p:sp>
      <p:sp>
        <p:nvSpPr>
          <p:cNvPr id="5" name="Rectangle 4"/>
          <p:cNvSpPr/>
          <p:nvPr/>
        </p:nvSpPr>
        <p:spPr>
          <a:xfrm>
            <a:off x="152400" y="4048542"/>
            <a:ext cx="9753600" cy="2123658"/>
          </a:xfrm>
          <a:prstGeom prst="rect">
            <a:avLst/>
          </a:prstGeom>
        </p:spPr>
        <p:txBody>
          <a:bodyPr wrap="square">
            <a:spAutoFit/>
          </a:bodyPr>
          <a:lstStyle/>
          <a:p>
            <a:r>
              <a:rPr lang="en-US" sz="2000" b="1" dirty="0" smtClean="0">
                <a:latin typeface="Courier New" pitchFamily="49" charset="0"/>
                <a:cs typeface="Courier New" pitchFamily="49" charset="0"/>
              </a:rPr>
              <a:t>$ proutil dbname –C dbanalys &gt; dbname.dba</a:t>
            </a:r>
          </a:p>
          <a:p>
            <a:r>
              <a:rPr lang="en-US" sz="1600" b="1" dirty="0" smtClean="0">
                <a:latin typeface="Courier New" pitchFamily="49" charset="0"/>
                <a:cs typeface="Courier New" pitchFamily="49" charset="0"/>
              </a:rPr>
              <a:t>…</a:t>
            </a:r>
          </a:p>
          <a:p>
            <a:r>
              <a:rPr lang="en-US" sz="1600" b="1" dirty="0" smtClean="0">
                <a:latin typeface="Courier New" pitchFamily="49" charset="0"/>
                <a:cs typeface="Courier New" pitchFamily="49" charset="0"/>
              </a:rPr>
              <a:t>RECORD BLOCK SUMMARY FOR AREA "APP_FLAGS_Dat" : 95</a:t>
            </a:r>
          </a:p>
          <a:p>
            <a:r>
              <a:rPr lang="en-US" sz="1600" b="1" dirty="0" smtClean="0">
                <a:latin typeface="Courier New" pitchFamily="49" charset="0"/>
                <a:cs typeface="Courier New" pitchFamily="49" charset="0"/>
              </a:rPr>
              <a:t>-------------------------------------------------------</a:t>
            </a:r>
          </a:p>
          <a:p>
            <a:r>
              <a:rPr lang="en-US" sz="1600" b="1" dirty="0" smtClean="0">
                <a:latin typeface="Courier New" pitchFamily="49" charset="0"/>
                <a:cs typeface="Courier New" pitchFamily="49" charset="0"/>
              </a:rPr>
              <a:t>                               Record Size (B)  -Fragments-   Scatter</a:t>
            </a:r>
          </a:p>
          <a:p>
            <a:r>
              <a:rPr lang="en-US" sz="1600" b="1" dirty="0" smtClean="0">
                <a:latin typeface="Courier New" pitchFamily="49" charset="0"/>
                <a:cs typeface="Courier New" pitchFamily="49" charset="0"/>
              </a:rPr>
              <a:t>Table          Records   Size  Min  Max  Mean    Count Factor  Factor</a:t>
            </a:r>
          </a:p>
          <a:p>
            <a:r>
              <a:rPr lang="en-US" sz="1600" b="1" dirty="0" smtClean="0">
                <a:latin typeface="Courier New" pitchFamily="49" charset="0"/>
                <a:cs typeface="Courier New" pitchFamily="49" charset="0"/>
              </a:rPr>
              <a:t>PUB.APP_FLAGS  1676180  47.9M   28   58    29  1676190    1.0     1.9</a:t>
            </a:r>
          </a:p>
          <a:p>
            <a:r>
              <a:rPr lang="en-US" sz="1600" b="1" dirty="0" smtClean="0">
                <a:latin typeface="Courier New" pitchFamily="49" charset="0"/>
                <a:cs typeface="Courier New" pitchFamily="49" charset="0"/>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8600" y="274638"/>
            <a:ext cx="7848600" cy="1143000"/>
          </a:xfrm>
          <a:ln>
            <a:noFill/>
          </a:ln>
        </p:spPr>
        <p:txBody>
          <a:bodyPr/>
          <a:lstStyle/>
          <a:p>
            <a:pPr eaLnBrk="1" hangingPunct="1">
              <a:defRPr/>
            </a:pPr>
            <a:r>
              <a:rPr lang="en-US" dirty="0" smtClean="0"/>
              <a:t>A Few Words about the Speaker</a:t>
            </a:r>
          </a:p>
        </p:txBody>
      </p:sp>
      <p:sp>
        <p:nvSpPr>
          <p:cNvPr id="13315" name="Content Placeholder 2"/>
          <p:cNvSpPr>
            <a:spLocks noGrp="1"/>
          </p:cNvSpPr>
          <p:nvPr>
            <p:ph idx="1"/>
          </p:nvPr>
        </p:nvSpPr>
        <p:spPr>
          <a:xfrm>
            <a:off x="381000" y="1676400"/>
            <a:ext cx="8610600" cy="4724400"/>
          </a:xfrm>
        </p:spPr>
        <p:txBody>
          <a:bodyPr>
            <a:normAutofit fontScale="92500" lnSpcReduction="20000"/>
          </a:bodyPr>
          <a:lstStyle/>
          <a:p>
            <a:pPr>
              <a:defRPr/>
            </a:pPr>
            <a:r>
              <a:rPr lang="en-US" sz="3600" dirty="0" smtClean="0"/>
              <a:t>Tom </a:t>
            </a:r>
            <a:r>
              <a:rPr lang="en-US" sz="3600" dirty="0" err="1" smtClean="0"/>
              <a:t>Bascom</a:t>
            </a:r>
            <a:r>
              <a:rPr lang="en-US" sz="3600" dirty="0" smtClean="0"/>
              <a:t>; Progress user &amp; roaming DBA since 1987</a:t>
            </a:r>
          </a:p>
          <a:p>
            <a:pPr>
              <a:defRPr/>
            </a:pPr>
            <a:r>
              <a:rPr lang="en-US" sz="3600" dirty="0" smtClean="0"/>
              <a:t>President, DBAppraise, LLC</a:t>
            </a:r>
          </a:p>
          <a:p>
            <a:pPr lvl="1">
              <a:defRPr/>
            </a:pPr>
            <a:r>
              <a:rPr lang="en-US" dirty="0" smtClean="0"/>
              <a:t>Remote database management service for </a:t>
            </a:r>
            <a:r>
              <a:rPr lang="en-US" dirty="0" err="1" smtClean="0"/>
              <a:t>OpenEdge</a:t>
            </a:r>
            <a:r>
              <a:rPr lang="en-US" dirty="0" smtClean="0"/>
              <a:t>.</a:t>
            </a:r>
          </a:p>
          <a:p>
            <a:pPr lvl="1">
              <a:defRPr/>
            </a:pPr>
            <a:r>
              <a:rPr lang="en-US" dirty="0" smtClean="0"/>
              <a:t>Simplifying the job of managing and monitoring the world’s best business applications.</a:t>
            </a:r>
          </a:p>
          <a:p>
            <a:pPr lvl="1">
              <a:defRPr/>
            </a:pPr>
            <a:r>
              <a:rPr lang="en-US" b="1" dirty="0" smtClean="0">
                <a:solidFill>
                  <a:schemeClr val="accent6">
                    <a:lumMod val="75000"/>
                  </a:schemeClr>
                </a:solidFill>
              </a:rPr>
              <a:t>tom@dbappraise.com</a:t>
            </a:r>
            <a:endParaRPr lang="en-US" dirty="0" smtClean="0"/>
          </a:p>
          <a:p>
            <a:pPr eaLnBrk="1" hangingPunct="1">
              <a:defRPr/>
            </a:pPr>
            <a:r>
              <a:rPr lang="en-US" sz="3600" dirty="0" smtClean="0"/>
              <a:t>VP, White Star Software, LLC</a:t>
            </a:r>
          </a:p>
          <a:p>
            <a:pPr lvl="1">
              <a:defRPr/>
            </a:pPr>
            <a:r>
              <a:rPr lang="en-US" dirty="0" smtClean="0"/>
              <a:t>Expert consulting services related to all aspects of Progress and OpenEdge.</a:t>
            </a:r>
          </a:p>
          <a:p>
            <a:pPr lvl="1">
              <a:defRPr/>
            </a:pPr>
            <a:r>
              <a:rPr lang="en-US" b="1" dirty="0" smtClean="0">
                <a:solidFill>
                  <a:schemeClr val="accent6">
                    <a:lumMod val="75000"/>
                  </a:schemeClr>
                </a:solidFill>
              </a:rPr>
              <a:t>tom@wss.com </a:t>
            </a:r>
          </a:p>
        </p:txBody>
      </p:sp>
      <p:sp>
        <p:nvSpPr>
          <p:cNvPr id="4" name="Slide Number Placeholder 3"/>
          <p:cNvSpPr>
            <a:spLocks noGrp="1"/>
          </p:cNvSpPr>
          <p:nvPr>
            <p:ph type="sldNum" sz="quarter" idx="12"/>
          </p:nvPr>
        </p:nvSpPr>
        <p:spPr/>
        <p:txBody>
          <a:bodyPr/>
          <a:lstStyle/>
          <a:p>
            <a:fld id="{5657C8AD-9CD5-4FD6-B96A-EC63C8DD4688}"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Limit</a:t>
            </a:r>
            <a:endParaRPr lang="en-US" dirty="0"/>
          </a:p>
        </p:txBody>
      </p:sp>
      <p:sp>
        <p:nvSpPr>
          <p:cNvPr id="3" name="Content Placeholder 2"/>
          <p:cNvSpPr>
            <a:spLocks noGrp="1"/>
          </p:cNvSpPr>
          <p:nvPr>
            <p:ph idx="1"/>
          </p:nvPr>
        </p:nvSpPr>
        <p:spPr/>
        <p:txBody>
          <a:bodyPr/>
          <a:lstStyle/>
          <a:p>
            <a:r>
              <a:rPr lang="en-US" dirty="0" smtClean="0"/>
              <a:t>The minimum free space in a block</a:t>
            </a:r>
          </a:p>
          <a:p>
            <a:r>
              <a:rPr lang="en-US" dirty="0" smtClean="0"/>
              <a:t>Provides room for routine record expansion</a:t>
            </a:r>
          </a:p>
          <a:p>
            <a:endParaRPr lang="en-US" dirty="0" smtClean="0"/>
          </a:p>
          <a:p>
            <a:r>
              <a:rPr lang="en-US" dirty="0" smtClean="0"/>
              <a:t>OE10.2B default is 150 (4k &amp; 8k blocks)</a:t>
            </a:r>
          </a:p>
          <a:p>
            <a:r>
              <a:rPr lang="en-US" dirty="0" smtClean="0"/>
              <a:t>Must be smaller than the toss limit</a:t>
            </a:r>
          </a:p>
          <a:p>
            <a:r>
              <a:rPr lang="en-US" dirty="0" smtClean="0"/>
              <a:t>Only rarely worth adjusting</a:t>
            </a:r>
          </a:p>
        </p:txBody>
      </p:sp>
      <p:sp>
        <p:nvSpPr>
          <p:cNvPr id="4" name="Slide Number Placeholder 3"/>
          <p:cNvSpPr>
            <a:spLocks noGrp="1"/>
          </p:cNvSpPr>
          <p:nvPr>
            <p:ph type="sldNum" sz="quarter" idx="12"/>
          </p:nvPr>
        </p:nvSpPr>
        <p:spPr/>
        <p:txBody>
          <a:bodyPr/>
          <a:lstStyle/>
          <a:p>
            <a:fld id="{5657C8AD-9CD5-4FD6-B96A-EC63C8DD4688}"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Toss Limit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minimum free space required to be on the “RM Chain”</a:t>
            </a:r>
          </a:p>
          <a:p>
            <a:r>
              <a:rPr lang="en-US" dirty="0" smtClean="0"/>
              <a:t>Avoids looking for space in blocks that don’t have much</a:t>
            </a:r>
          </a:p>
          <a:p>
            <a:endParaRPr lang="en-US" dirty="0" smtClean="0"/>
          </a:p>
          <a:p>
            <a:r>
              <a:rPr lang="en-US" dirty="0" smtClean="0"/>
              <a:t>Must be set higher than Create Limit.</a:t>
            </a:r>
          </a:p>
          <a:p>
            <a:r>
              <a:rPr lang="en-US" dirty="0" smtClean="0"/>
              <a:t>Default is 300 (4k &amp; 8k blocks)</a:t>
            </a:r>
          </a:p>
          <a:p>
            <a:r>
              <a:rPr lang="en-US" dirty="0" smtClean="0"/>
              <a:t>Ideally should be </a:t>
            </a:r>
            <a:r>
              <a:rPr lang="en-US" b="1" dirty="0" smtClean="0"/>
              <a:t>less</a:t>
            </a:r>
            <a:r>
              <a:rPr lang="en-US" dirty="0" smtClean="0"/>
              <a:t> than average row size</a:t>
            </a:r>
          </a:p>
          <a:p>
            <a:r>
              <a:rPr lang="en-US" dirty="0" smtClean="0"/>
              <a:t>Only rarely worth adjusting</a:t>
            </a:r>
            <a:endParaRPr lang="en-US" dirty="0"/>
          </a:p>
        </p:txBody>
      </p:sp>
      <p:sp>
        <p:nvSpPr>
          <p:cNvPr id="4" name="Slide Number Placeholder 3"/>
          <p:cNvSpPr>
            <a:spLocks noGrp="1"/>
          </p:cNvSpPr>
          <p:nvPr>
            <p:ph type="sldNum" sz="quarter" idx="12"/>
          </p:nvPr>
        </p:nvSpPr>
        <p:spPr/>
        <p:txBody>
          <a:bodyPr/>
          <a:lstStyle/>
          <a:p>
            <a:fld id="{5657C8AD-9CD5-4FD6-B96A-EC63C8DD4688}"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657C8AD-9CD5-4FD6-B96A-EC63C8DD4688}" type="slidenum">
              <a:rPr lang="en-US" smtClean="0"/>
              <a:pPr/>
              <a:t>22</a:t>
            </a:fld>
            <a:endParaRPr lang="en-US" dirty="0"/>
          </a:p>
        </p:txBody>
      </p:sp>
      <p:sp>
        <p:nvSpPr>
          <p:cNvPr id="5" name="Title 1"/>
          <p:cNvSpPr txBox="1">
            <a:spLocks/>
          </p:cNvSpPr>
          <p:nvPr/>
        </p:nvSpPr>
        <p:spPr>
          <a:xfrm>
            <a:off x="685800" y="1447800"/>
            <a:ext cx="7772400" cy="3505200"/>
          </a:xfrm>
          <a:prstGeom prst="rect">
            <a:avLst/>
          </a:prstGeom>
        </p:spPr>
        <p:txBody>
          <a:bodyPr>
            <a:noAutofit/>
          </a:bodyPr>
          <a:lstStyle/>
          <a:p>
            <a:pPr marL="0" marR="0" lvl="0" indent="0" algn="ctr" defTabSz="914400" rtl="0" eaLnBrk="1" fontAlgn="auto" latinLnBrk="0" hangingPunct="1">
              <a:lnSpc>
                <a:spcPts val="8400"/>
              </a:lnSpc>
              <a:spcBef>
                <a:spcPct val="0"/>
              </a:spcBef>
              <a:spcAft>
                <a:spcPts val="0"/>
              </a:spcAft>
              <a:buClrTx/>
              <a:buSzTx/>
              <a:buFontTx/>
              <a:buNone/>
              <a:tabLst/>
              <a:defRPr/>
            </a:pPr>
            <a:r>
              <a:rPr kumimoji="0" lang="en-US" sz="6000" b="1" i="0" u="none" strike="noStrike" kern="1200" cap="none" spc="0" normalizeH="0" baseline="0" noProof="0" dirty="0" smtClean="0">
                <a:ln>
                  <a:noFill/>
                </a:ln>
                <a:solidFill>
                  <a:schemeClr val="accent6">
                    <a:lumMod val="75000"/>
                  </a:schemeClr>
                </a:solidFill>
                <a:effectLst/>
                <a:uLnTx/>
                <a:uFillTx/>
                <a:latin typeface="+mj-lt"/>
                <a:ea typeface="+mj-ea"/>
                <a:cs typeface="+mj-cs"/>
              </a:rPr>
              <a:t>Fragmentation, Create &amp; Toss</a:t>
            </a:r>
          </a:p>
          <a:p>
            <a:pPr marL="0" marR="0" lvl="0" indent="0" algn="ctr" defTabSz="914400" rtl="0" eaLnBrk="1" fontAlgn="auto" latinLnBrk="0" hangingPunct="1">
              <a:lnSpc>
                <a:spcPts val="8400"/>
              </a:lnSpc>
              <a:spcBef>
                <a:spcPct val="0"/>
              </a:spcBef>
              <a:spcAft>
                <a:spcPts val="0"/>
              </a:spcAft>
              <a:buClrTx/>
              <a:buSzTx/>
              <a:buFontTx/>
              <a:buNone/>
              <a:tabLst/>
              <a:defRPr/>
            </a:pPr>
            <a:r>
              <a:rPr kumimoji="0" lang="en-US" sz="6000" b="1" i="0" u="none" strike="noStrike" kern="1200" cap="none" spc="0" normalizeH="0" baseline="0" noProof="0" dirty="0" smtClean="0">
                <a:ln>
                  <a:noFill/>
                </a:ln>
                <a:solidFill>
                  <a:schemeClr val="accent6">
                    <a:lumMod val="75000"/>
                  </a:schemeClr>
                </a:solidFill>
                <a:effectLst/>
                <a:uLnTx/>
                <a:uFillTx/>
                <a:latin typeface="+mj-lt"/>
                <a:ea typeface="+mj-ea"/>
                <a:cs typeface="+mj-cs"/>
              </a:rPr>
              <a:t>Summary</a:t>
            </a:r>
            <a:endParaRPr kumimoji="0" lang="en-US" sz="6000" b="1" i="0" u="none" strike="noStrike" kern="1200" cap="none" spc="0" normalizeH="0" baseline="0" noProof="0" dirty="0">
              <a:ln>
                <a:noFill/>
              </a:ln>
              <a:solidFill>
                <a:schemeClr val="accent6">
                  <a:lumMod val="75000"/>
                </a:schemeClr>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Create and Toss Limit Usage</a:t>
            </a:r>
            <a:endParaRPr lang="en-US" dirty="0"/>
          </a:p>
        </p:txBody>
      </p:sp>
      <p:graphicFrame>
        <p:nvGraphicFramePr>
          <p:cNvPr id="5" name="Content Placeholder 4"/>
          <p:cNvGraphicFramePr>
            <a:graphicFrameLocks noGrp="1"/>
          </p:cNvGraphicFramePr>
          <p:nvPr>
            <p:ph idx="1"/>
          </p:nvPr>
        </p:nvGraphicFramePr>
        <p:xfrm>
          <a:off x="457200" y="1828800"/>
          <a:ext cx="8534400" cy="3718560"/>
        </p:xfrm>
        <a:graphic>
          <a:graphicData uri="http://schemas.openxmlformats.org/drawingml/2006/table">
            <a:tbl>
              <a:tblPr firstRow="1" bandRow="1">
                <a:tableStyleId>{5C22544A-7EE6-4342-B048-85BDC9FD1C3A}</a:tableStyleId>
              </a:tblPr>
              <a:tblGrid>
                <a:gridCol w="5562600"/>
                <a:gridCol w="2971800"/>
              </a:tblGrid>
              <a:tr h="370840">
                <a:tc>
                  <a:txBody>
                    <a:bodyPr/>
                    <a:lstStyle/>
                    <a:p>
                      <a:r>
                        <a:rPr lang="en-US" sz="2000" dirty="0" smtClean="0"/>
                        <a:t>Symptom</a:t>
                      </a:r>
                      <a:endParaRPr lang="en-US" sz="2000" dirty="0"/>
                    </a:p>
                  </a:txBody>
                  <a:tcPr/>
                </a:tc>
                <a:tc>
                  <a:txBody>
                    <a:bodyPr/>
                    <a:lstStyle/>
                    <a:p>
                      <a:r>
                        <a:rPr lang="en-US" sz="2000" dirty="0" smtClean="0"/>
                        <a:t>Action</a:t>
                      </a:r>
                      <a:endParaRPr lang="en-US" sz="2000" dirty="0"/>
                    </a:p>
                  </a:txBody>
                  <a:tcPr/>
                </a:tc>
              </a:tr>
              <a:tr h="370840">
                <a:tc>
                  <a:txBody>
                    <a:bodyPr/>
                    <a:lstStyle/>
                    <a:p>
                      <a:r>
                        <a:rPr lang="en-US" sz="2000" dirty="0" smtClean="0"/>
                        <a:t>Fragmentation occurs on updates to existing records.</a:t>
                      </a:r>
                      <a:br>
                        <a:rPr lang="en-US" sz="2000" dirty="0" smtClean="0"/>
                      </a:br>
                      <a:r>
                        <a:rPr lang="en-US" sz="2000" dirty="0" smtClean="0"/>
                        <a:t>You anticipated one fragment, but two were created. </a:t>
                      </a:r>
                      <a:endParaRPr lang="en-US" sz="2000" dirty="0"/>
                    </a:p>
                  </a:txBody>
                  <a:tcPr/>
                </a:tc>
                <a:tc>
                  <a:txBody>
                    <a:bodyPr/>
                    <a:lstStyle/>
                    <a:p>
                      <a:r>
                        <a:rPr lang="en-US" sz="2000" dirty="0" smtClean="0"/>
                        <a:t>Increase Create Limit</a:t>
                      </a:r>
                      <a:br>
                        <a:rPr lang="en-US" sz="2000" dirty="0" smtClean="0"/>
                      </a:br>
                      <a:r>
                        <a:rPr lang="en-US" sz="2000" dirty="0" smtClean="0"/>
                        <a:t>    -</a:t>
                      </a:r>
                      <a:r>
                        <a:rPr lang="en-US" sz="2000" baseline="0" dirty="0" smtClean="0"/>
                        <a:t> </a:t>
                      </a:r>
                      <a:r>
                        <a:rPr lang="en-US" sz="2000" dirty="0" smtClean="0"/>
                        <a:t>or -</a:t>
                      </a:r>
                    </a:p>
                    <a:p>
                      <a:r>
                        <a:rPr lang="en-US" sz="2000" b="1" dirty="0" smtClean="0"/>
                        <a:t>Decrease Rows Per Block</a:t>
                      </a:r>
                      <a:endParaRPr lang="en-US" sz="2000" b="1" dirty="0"/>
                    </a:p>
                  </a:txBody>
                  <a:tcPr/>
                </a:tc>
              </a:tr>
              <a:tr h="370840">
                <a:tc>
                  <a:txBody>
                    <a:bodyPr/>
                    <a:lstStyle/>
                    <a:p>
                      <a:r>
                        <a:rPr lang="en-US" sz="2000" dirty="0" smtClean="0"/>
                        <a:t>There is limited (or no) fragmentation, but database block space is being used inefficiently, and records are not expected to grow beyond their original size. </a:t>
                      </a:r>
                      <a:endParaRPr lang="en-US" sz="2000" dirty="0"/>
                    </a:p>
                  </a:txBody>
                  <a:tcPr/>
                </a:tc>
                <a:tc>
                  <a:txBody>
                    <a:bodyPr/>
                    <a:lstStyle/>
                    <a:p>
                      <a:r>
                        <a:rPr lang="en-US" sz="2000" dirty="0" smtClean="0"/>
                        <a:t>Decrease Create Limit</a:t>
                      </a:r>
                      <a:br>
                        <a:rPr lang="en-US" sz="2000" dirty="0" smtClean="0"/>
                      </a:br>
                      <a:r>
                        <a:rPr lang="en-US" sz="2000" dirty="0" smtClean="0"/>
                        <a:t>    - or -</a:t>
                      </a:r>
                    </a:p>
                    <a:p>
                      <a:r>
                        <a:rPr lang="en-US" sz="2000" b="1" dirty="0" smtClean="0"/>
                        <a:t>Increase Rows Per Block</a:t>
                      </a:r>
                    </a:p>
                  </a:txBody>
                  <a:tcPr/>
                </a:tc>
              </a:tr>
              <a:tr h="370840">
                <a:tc>
                  <a:txBody>
                    <a:bodyPr/>
                    <a:lstStyle/>
                    <a:p>
                      <a:r>
                        <a:rPr lang="en-US" sz="2000" dirty="0" smtClean="0"/>
                        <a:t>You have many (thousands, not hundreds) of blocks on the RM chain with insufficient space to create new records. </a:t>
                      </a:r>
                      <a:endParaRPr lang="en-US" sz="2000" dirty="0"/>
                    </a:p>
                  </a:txBody>
                  <a:tcPr/>
                </a:tc>
                <a:tc>
                  <a:txBody>
                    <a:bodyPr/>
                    <a:lstStyle/>
                    <a:p>
                      <a:r>
                        <a:rPr lang="en-US" sz="2000" dirty="0" smtClean="0"/>
                        <a:t>Increase Toss Limit</a:t>
                      </a:r>
                      <a:endParaRPr lang="en-US" sz="2000" dirty="0"/>
                    </a:p>
                  </a:txBody>
                  <a:tcPr/>
                </a:tc>
              </a:tr>
            </a:tbl>
          </a:graphicData>
        </a:graphic>
      </p:graphicFrame>
      <p:sp>
        <p:nvSpPr>
          <p:cNvPr id="4" name="Slide Number Placeholder 3"/>
          <p:cNvSpPr>
            <a:spLocks noGrp="1"/>
          </p:cNvSpPr>
          <p:nvPr>
            <p:ph type="sldNum" sz="quarter" idx="12"/>
          </p:nvPr>
        </p:nvSpPr>
        <p:spPr/>
        <p:txBody>
          <a:bodyPr/>
          <a:lstStyle/>
          <a:p>
            <a:fld id="{5657C8AD-9CD5-4FD6-B96A-EC63C8DD4688}" type="slidenum">
              <a:rPr lang="en-US" smtClean="0"/>
              <a:pPr/>
              <a:t>23</a:t>
            </a:fld>
            <a:endParaRPr lang="en-US" dirty="0"/>
          </a:p>
        </p:txBody>
      </p:sp>
      <p:sp>
        <p:nvSpPr>
          <p:cNvPr id="6" name="TextBox 5"/>
          <p:cNvSpPr txBox="1"/>
          <p:nvPr/>
        </p:nvSpPr>
        <p:spPr>
          <a:xfrm>
            <a:off x="304800" y="5791200"/>
            <a:ext cx="8838189" cy="400110"/>
          </a:xfrm>
          <a:prstGeom prst="rect">
            <a:avLst/>
          </a:prstGeom>
          <a:noFill/>
        </p:spPr>
        <p:txBody>
          <a:bodyPr wrap="none" rtlCol="0">
            <a:spAutoFit/>
          </a:bodyPr>
          <a:lstStyle/>
          <a:p>
            <a:r>
              <a:rPr lang="en-US" sz="2000" dirty="0" smtClean="0"/>
              <a:t>* Create and Toss limits are per area for Type 1 areas and per table for Type 2 areas.</a:t>
            </a:r>
            <a:endParaRPr lang="en-US" sz="2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657C8AD-9CD5-4FD6-B96A-EC63C8DD4688}" type="slidenum">
              <a:rPr lang="en-US" smtClean="0"/>
              <a:pPr/>
              <a:t>24</a:t>
            </a:fld>
            <a:endParaRPr lang="en-US" dirty="0"/>
          </a:p>
        </p:txBody>
      </p:sp>
      <p:sp>
        <p:nvSpPr>
          <p:cNvPr id="5" name="Title 1"/>
          <p:cNvSpPr txBox="1">
            <a:spLocks/>
          </p:cNvSpPr>
          <p:nvPr/>
        </p:nvSpPr>
        <p:spPr>
          <a:xfrm>
            <a:off x="685800" y="1447800"/>
            <a:ext cx="7772400" cy="3505200"/>
          </a:xfrm>
          <a:prstGeom prst="rect">
            <a:avLst/>
          </a:prstGeom>
        </p:spPr>
        <p:txBody>
          <a:bodyPr>
            <a:noAutofit/>
          </a:bodyPr>
          <a:lstStyle/>
          <a:p>
            <a:pPr marL="0" marR="0" lvl="0" indent="0" algn="ctr" defTabSz="914400" rtl="0" eaLnBrk="1" fontAlgn="auto" latinLnBrk="0" hangingPunct="1">
              <a:lnSpc>
                <a:spcPts val="8400"/>
              </a:lnSpc>
              <a:spcBef>
                <a:spcPct val="0"/>
              </a:spcBef>
              <a:spcAft>
                <a:spcPts val="0"/>
              </a:spcAft>
              <a:buClrTx/>
              <a:buSzTx/>
              <a:buFontTx/>
              <a:buNone/>
              <a:tabLst/>
              <a:defRPr/>
            </a:pPr>
            <a:r>
              <a:rPr kumimoji="0" lang="en-US" sz="6000" b="1" i="0" u="none" strike="noStrike" kern="1200" cap="none" spc="0" normalizeH="0" baseline="0" noProof="0" dirty="0" smtClean="0">
                <a:ln>
                  <a:noFill/>
                </a:ln>
                <a:solidFill>
                  <a:schemeClr val="accent6">
                    <a:lumMod val="75000"/>
                  </a:schemeClr>
                </a:solidFill>
                <a:effectLst/>
                <a:uLnTx/>
                <a:uFillTx/>
                <a:latin typeface="+mj-lt"/>
                <a:ea typeface="+mj-ea"/>
                <a:cs typeface="+mj-cs"/>
              </a:rPr>
              <a:t>Rows</a:t>
            </a:r>
          </a:p>
          <a:p>
            <a:pPr marL="0" marR="0" lvl="0" indent="0" algn="ctr" defTabSz="914400" rtl="0" eaLnBrk="1" fontAlgn="auto" latinLnBrk="0" hangingPunct="1">
              <a:lnSpc>
                <a:spcPts val="8400"/>
              </a:lnSpc>
              <a:spcBef>
                <a:spcPct val="0"/>
              </a:spcBef>
              <a:spcAft>
                <a:spcPts val="0"/>
              </a:spcAft>
              <a:buClrTx/>
              <a:buSzTx/>
              <a:buFontTx/>
              <a:buNone/>
              <a:tabLst/>
              <a:defRPr/>
            </a:pPr>
            <a:r>
              <a:rPr lang="en-US" sz="6000" b="1" dirty="0" smtClean="0">
                <a:solidFill>
                  <a:schemeClr val="accent6">
                    <a:lumMod val="75000"/>
                  </a:schemeClr>
                </a:solidFill>
                <a:latin typeface="+mj-lt"/>
                <a:ea typeface="+mj-ea"/>
                <a:cs typeface="+mj-cs"/>
              </a:rPr>
              <a:t>Per</a:t>
            </a:r>
          </a:p>
          <a:p>
            <a:pPr marL="0" marR="0" lvl="0" indent="0" algn="ctr" defTabSz="914400" rtl="0" eaLnBrk="1" fontAlgn="auto" latinLnBrk="0" hangingPunct="1">
              <a:lnSpc>
                <a:spcPts val="8400"/>
              </a:lnSpc>
              <a:spcBef>
                <a:spcPct val="0"/>
              </a:spcBef>
              <a:spcAft>
                <a:spcPts val="0"/>
              </a:spcAft>
              <a:buClrTx/>
              <a:buSzTx/>
              <a:buFontTx/>
              <a:buNone/>
              <a:tabLst/>
              <a:defRPr/>
            </a:pPr>
            <a:r>
              <a:rPr kumimoji="0" lang="en-US" sz="6000" b="1" i="0" u="none" strike="noStrike" kern="1200" cap="none" spc="0" normalizeH="0" baseline="0" noProof="0" dirty="0" smtClean="0">
                <a:ln>
                  <a:noFill/>
                </a:ln>
                <a:solidFill>
                  <a:schemeClr val="accent6">
                    <a:lumMod val="75000"/>
                  </a:schemeClr>
                </a:solidFill>
                <a:effectLst/>
                <a:uLnTx/>
                <a:uFillTx/>
                <a:latin typeface="+mj-lt"/>
                <a:ea typeface="+mj-ea"/>
                <a:cs typeface="+mj-cs"/>
              </a:rPr>
              <a:t>Block</a:t>
            </a:r>
            <a:endParaRPr kumimoji="0" lang="en-US" sz="6000" b="1" i="0" u="none" strike="noStrike" kern="1200" cap="none" spc="0" normalizeH="0" baseline="0" noProof="0" dirty="0">
              <a:ln>
                <a:noFill/>
              </a:ln>
              <a:solidFill>
                <a:schemeClr val="accent6">
                  <a:lumMod val="75000"/>
                </a:schemeClr>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not “One Size Fits All”?</a:t>
            </a: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r>
              <a:rPr lang="en-US" dirty="0" smtClean="0"/>
              <a:t>A universal setting such as 128 rows per block seems simple.</a:t>
            </a:r>
          </a:p>
          <a:p>
            <a:r>
              <a:rPr lang="en-US" dirty="0" smtClean="0"/>
              <a:t>And for many situations it is adequate.</a:t>
            </a:r>
          </a:p>
          <a:p>
            <a:r>
              <a:rPr lang="en-US" dirty="0" smtClean="0"/>
              <a:t>But…</a:t>
            </a:r>
          </a:p>
          <a:p>
            <a:r>
              <a:rPr lang="en-US" dirty="0" smtClean="0"/>
              <a:t>Too large a value may lead to fragmentation and too small to wasted space.</a:t>
            </a:r>
          </a:p>
          <a:p>
            <a:r>
              <a:rPr lang="en-US" dirty="0" smtClean="0"/>
              <a:t>It also makes advanced data analysis more difficult.</a:t>
            </a:r>
          </a:p>
          <a:p>
            <a:r>
              <a:rPr lang="en-US" dirty="0" smtClean="0"/>
              <a:t>And it really isn’t that hard to pick good values for RPB.</a:t>
            </a:r>
            <a:endParaRPr lang="en-US" dirty="0"/>
          </a:p>
        </p:txBody>
      </p:sp>
      <p:sp>
        <p:nvSpPr>
          <p:cNvPr id="4" name="Slide Number Placeholder 3"/>
          <p:cNvSpPr>
            <a:spLocks noGrp="1"/>
          </p:cNvSpPr>
          <p:nvPr>
            <p:ph type="sldNum" sz="quarter" idx="12"/>
          </p:nvPr>
        </p:nvSpPr>
        <p:spPr/>
        <p:txBody>
          <a:bodyPr/>
          <a:lstStyle/>
          <a:p>
            <a:fld id="{5657C8AD-9CD5-4FD6-B96A-EC63C8DD4688}" type="slidenum">
              <a:rPr lang="en-US" smtClean="0"/>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Set Rows Per Block Optimally</a:t>
            </a:r>
            <a:endParaRPr lang="en-US" sz="2700"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endParaRPr lang="en-US" dirty="0" smtClean="0"/>
          </a:p>
          <a:p>
            <a:endParaRPr lang="en-US" dirty="0" smtClean="0"/>
          </a:p>
          <a:p>
            <a:r>
              <a:rPr lang="en-US" dirty="0" smtClean="0"/>
              <a:t>Use the largest Rows Per Block that:</a:t>
            </a:r>
          </a:p>
          <a:p>
            <a:pPr lvl="1"/>
            <a:r>
              <a:rPr lang="en-US" dirty="0" smtClean="0"/>
              <a:t>Fills the block</a:t>
            </a:r>
          </a:p>
          <a:p>
            <a:pPr lvl="1"/>
            <a:r>
              <a:rPr lang="en-US" dirty="0" smtClean="0"/>
              <a:t>But does not unnecessarily fragment it</a:t>
            </a:r>
          </a:p>
          <a:p>
            <a:r>
              <a:rPr lang="en-US" dirty="0" smtClean="0"/>
              <a:t>Rough Guideline:</a:t>
            </a:r>
          </a:p>
          <a:p>
            <a:pPr lvl="1"/>
            <a:r>
              <a:rPr lang="en-US" dirty="0" smtClean="0"/>
              <a:t>Next power of 2 after BlockSize / (AvgRecSize + 20)</a:t>
            </a:r>
          </a:p>
          <a:p>
            <a:pPr lvl="1"/>
            <a:r>
              <a:rPr lang="en-US" dirty="0" smtClean="0"/>
              <a:t>Example:   </a:t>
            </a:r>
            <a:r>
              <a:rPr lang="en-US" sz="2400" dirty="0" smtClean="0"/>
              <a:t>8192 / (</a:t>
            </a:r>
            <a:r>
              <a:rPr lang="en-US" b="1" dirty="0" smtClean="0">
                <a:solidFill>
                  <a:srgbClr val="C00000"/>
                </a:solidFill>
              </a:rPr>
              <a:t>220</a:t>
            </a:r>
            <a:r>
              <a:rPr lang="en-US" sz="2400" dirty="0" smtClean="0"/>
              <a:t> + 20) = 34,  next power of 2 = 64</a:t>
            </a:r>
          </a:p>
          <a:p>
            <a:r>
              <a:rPr lang="en-US" dirty="0" smtClean="0"/>
              <a:t>Caveat: there are far more complex rules that can be used and a great deal depends on the application’s record creation &amp; update behavior.</a:t>
            </a:r>
          </a:p>
        </p:txBody>
      </p:sp>
      <p:sp>
        <p:nvSpPr>
          <p:cNvPr id="4" name="TextBox 3"/>
          <p:cNvSpPr txBox="1"/>
          <p:nvPr/>
        </p:nvSpPr>
        <p:spPr>
          <a:xfrm>
            <a:off x="152400" y="1592759"/>
            <a:ext cx="8458200" cy="769441"/>
          </a:xfrm>
          <a:prstGeom prst="rect">
            <a:avLst/>
          </a:prstGeom>
          <a:noFill/>
        </p:spPr>
        <p:txBody>
          <a:bodyPr wrap="square" rtlCol="0">
            <a:spAutoFit/>
          </a:bodyPr>
          <a:lstStyle/>
          <a:p>
            <a:r>
              <a:rPr lang="en-US" sz="2000" dirty="0" smtClean="0"/>
              <a:t>                 # misc32 storage area</a:t>
            </a:r>
          </a:p>
          <a:p>
            <a:r>
              <a:rPr lang="en-US" sz="2000" dirty="0" smtClean="0"/>
              <a:t>                 d “misc32_dat":11,</a:t>
            </a:r>
            <a:r>
              <a:rPr lang="en-US" sz="2400" b="1" dirty="0" smtClean="0">
                <a:solidFill>
                  <a:schemeClr val="accent2"/>
                </a:solidFill>
              </a:rPr>
              <a:t>32</a:t>
            </a:r>
            <a:r>
              <a:rPr lang="en-US" sz="2000" dirty="0" smtClean="0"/>
              <a:t>;8 .</a:t>
            </a:r>
            <a:endParaRPr lang="en-US" sz="2400" dirty="0"/>
          </a:p>
        </p:txBody>
      </p:sp>
      <p:sp>
        <p:nvSpPr>
          <p:cNvPr id="5" name="Slide Number Placeholder 4"/>
          <p:cNvSpPr>
            <a:spLocks noGrp="1"/>
          </p:cNvSpPr>
          <p:nvPr>
            <p:ph type="sldNum" sz="quarter" idx="12"/>
          </p:nvPr>
        </p:nvSpPr>
        <p:spPr/>
        <p:txBody>
          <a:bodyPr/>
          <a:lstStyle/>
          <a:p>
            <a:fld id="{5657C8AD-9CD5-4FD6-B96A-EC63C8DD4688}" type="slidenum">
              <a:rPr lang="en-US" smtClean="0"/>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657C8AD-9CD5-4FD6-B96A-EC63C8DD4688}" type="slidenum">
              <a:rPr lang="en-US" smtClean="0"/>
              <a:pPr/>
              <a:t>27</a:t>
            </a:fld>
            <a:endParaRPr lang="en-US" dirty="0"/>
          </a:p>
        </p:txBody>
      </p:sp>
      <p:sp>
        <p:nvSpPr>
          <p:cNvPr id="5" name="Title 1"/>
          <p:cNvSpPr txBox="1">
            <a:spLocks/>
          </p:cNvSpPr>
          <p:nvPr/>
        </p:nvSpPr>
        <p:spPr>
          <a:xfrm>
            <a:off x="685800" y="1905000"/>
            <a:ext cx="7772400" cy="3505200"/>
          </a:xfrm>
          <a:prstGeom prst="rect">
            <a:avLst/>
          </a:prstGeom>
        </p:spPr>
        <p:txBody>
          <a:bodyPr>
            <a:noAutofit/>
          </a:bodyPr>
          <a:lstStyle/>
          <a:p>
            <a:pPr marL="0" marR="0" lvl="0" indent="0" algn="ctr" defTabSz="914400" rtl="0" eaLnBrk="1" fontAlgn="auto" latinLnBrk="0" hangingPunct="1">
              <a:lnSpc>
                <a:spcPts val="8400"/>
              </a:lnSpc>
              <a:spcBef>
                <a:spcPct val="0"/>
              </a:spcBef>
              <a:spcAft>
                <a:spcPts val="0"/>
              </a:spcAft>
              <a:buClrTx/>
              <a:buSzTx/>
              <a:buFontTx/>
              <a:buNone/>
              <a:tabLst/>
              <a:defRPr/>
            </a:pPr>
            <a:r>
              <a:rPr kumimoji="0" lang="en-US" sz="6000" b="1" i="0" u="none" strike="noStrike" kern="1200" cap="none" spc="0" normalizeH="0" baseline="0" noProof="0" dirty="0" smtClean="0">
                <a:ln>
                  <a:noFill/>
                </a:ln>
                <a:solidFill>
                  <a:schemeClr val="accent6">
                    <a:lumMod val="75000"/>
                  </a:schemeClr>
                </a:solidFill>
                <a:effectLst/>
                <a:uLnTx/>
                <a:uFillTx/>
                <a:latin typeface="+mj-lt"/>
                <a:ea typeface="+mj-ea"/>
                <a:cs typeface="+mj-cs"/>
              </a:rPr>
              <a:t>RPB</a:t>
            </a:r>
          </a:p>
          <a:p>
            <a:pPr marL="0" marR="0" lvl="0" indent="0" algn="ctr" defTabSz="914400" rtl="0" eaLnBrk="1" fontAlgn="auto" latinLnBrk="0" hangingPunct="1">
              <a:lnSpc>
                <a:spcPts val="8400"/>
              </a:lnSpc>
              <a:spcBef>
                <a:spcPct val="0"/>
              </a:spcBef>
              <a:spcAft>
                <a:spcPts val="0"/>
              </a:spcAft>
              <a:buClrTx/>
              <a:buSzTx/>
              <a:buFontTx/>
              <a:buNone/>
              <a:tabLst/>
              <a:defRPr/>
            </a:pPr>
            <a:r>
              <a:rPr lang="en-US" sz="6000" b="1" dirty="0" smtClean="0">
                <a:solidFill>
                  <a:schemeClr val="accent6">
                    <a:lumMod val="75000"/>
                  </a:schemeClr>
                </a:solidFill>
                <a:latin typeface="+mj-lt"/>
                <a:ea typeface="+mj-ea"/>
                <a:cs typeface="+mj-cs"/>
              </a:rPr>
              <a:t>Example</a:t>
            </a:r>
            <a:endParaRPr kumimoji="0" lang="en-US" sz="6000" b="1" i="0" u="none" strike="noStrike" kern="1200" cap="none" spc="0" normalizeH="0" baseline="0" noProof="0" dirty="0">
              <a:ln>
                <a:noFill/>
              </a:ln>
              <a:solidFill>
                <a:schemeClr val="accent6">
                  <a:lumMod val="75000"/>
                </a:schemeClr>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Set Rows Per Block Optimally</a:t>
            </a:r>
            <a:endParaRPr lang="en-US" sz="2700" dirty="0"/>
          </a:p>
        </p:txBody>
      </p:sp>
      <p:graphicFrame>
        <p:nvGraphicFramePr>
          <p:cNvPr id="7" name="Content Placeholder 6"/>
          <p:cNvGraphicFramePr>
            <a:graphicFrameLocks noGrp="1"/>
          </p:cNvGraphicFramePr>
          <p:nvPr>
            <p:ph idx="1"/>
          </p:nvPr>
        </p:nvGraphicFramePr>
        <p:xfrm>
          <a:off x="838199" y="1676400"/>
          <a:ext cx="8153401" cy="4663440"/>
        </p:xfrm>
        <a:graphic>
          <a:graphicData uri="http://schemas.openxmlformats.org/drawingml/2006/table">
            <a:tbl>
              <a:tblPr firstRow="1" bandRow="1">
                <a:tableStyleId>{5C22544A-7EE6-4342-B048-85BDC9FD1C3A}</a:tableStyleId>
              </a:tblPr>
              <a:tblGrid>
                <a:gridCol w="1009650"/>
                <a:gridCol w="1009650"/>
                <a:gridCol w="1009650"/>
                <a:gridCol w="1009650"/>
                <a:gridCol w="1009650"/>
                <a:gridCol w="1009650"/>
                <a:gridCol w="952501"/>
                <a:gridCol w="1143000"/>
              </a:tblGrid>
              <a:tr h="370840">
                <a:tc>
                  <a:txBody>
                    <a:bodyPr/>
                    <a:lstStyle/>
                    <a:p>
                      <a:pPr algn="ctr"/>
                      <a:r>
                        <a:rPr lang="en-US" sz="2000" dirty="0" smtClean="0"/>
                        <a:t>BlkSz</a:t>
                      </a:r>
                      <a:endParaRPr lang="en-US" sz="2000" dirty="0"/>
                    </a:p>
                  </a:txBody>
                  <a:tcPr/>
                </a:tc>
                <a:tc>
                  <a:txBody>
                    <a:bodyPr/>
                    <a:lstStyle/>
                    <a:p>
                      <a:pPr algn="ctr"/>
                      <a:r>
                        <a:rPr lang="en-US" sz="2000" dirty="0" smtClean="0"/>
                        <a:t>RPB</a:t>
                      </a:r>
                      <a:endParaRPr lang="en-US" sz="2000" dirty="0"/>
                    </a:p>
                  </a:txBody>
                  <a:tcPr/>
                </a:tc>
                <a:tc>
                  <a:txBody>
                    <a:bodyPr/>
                    <a:lstStyle/>
                    <a:p>
                      <a:pPr algn="ctr"/>
                      <a:r>
                        <a:rPr lang="en-US" sz="2000" dirty="0" smtClean="0"/>
                        <a:t>Blocks</a:t>
                      </a:r>
                      <a:endParaRPr lang="en-US" sz="2000" dirty="0"/>
                    </a:p>
                  </a:txBody>
                  <a:tcPr/>
                </a:tc>
                <a:tc>
                  <a:txBody>
                    <a:bodyPr/>
                    <a:lstStyle/>
                    <a:p>
                      <a:pPr algn="ctr"/>
                      <a:r>
                        <a:rPr lang="en-US" sz="2000" dirty="0" smtClean="0"/>
                        <a:t>Disk (KB)</a:t>
                      </a:r>
                      <a:endParaRPr lang="en-US" sz="2000" dirty="0"/>
                    </a:p>
                  </a:txBody>
                  <a:tcPr/>
                </a:tc>
                <a:tc>
                  <a:txBody>
                    <a:bodyPr/>
                    <a:lstStyle/>
                    <a:p>
                      <a:pPr algn="ctr"/>
                      <a:r>
                        <a:rPr lang="en-US" sz="2000" dirty="0" smtClean="0"/>
                        <a:t>Waste/</a:t>
                      </a:r>
                      <a:br>
                        <a:rPr lang="en-US" sz="2000" dirty="0" smtClean="0"/>
                      </a:br>
                      <a:r>
                        <a:rPr lang="en-US" sz="2000" dirty="0" smtClean="0"/>
                        <a:t>Blk</a:t>
                      </a:r>
                      <a:endParaRPr lang="en-US" sz="2000" dirty="0"/>
                    </a:p>
                  </a:txBody>
                  <a:tcPr/>
                </a:tc>
                <a:tc>
                  <a:txBody>
                    <a:bodyPr/>
                    <a:lstStyle/>
                    <a:p>
                      <a:pPr algn="ctr"/>
                      <a:r>
                        <a:rPr lang="en-US" sz="2000" dirty="0" smtClean="0"/>
                        <a:t>%Used</a:t>
                      </a:r>
                      <a:endParaRPr lang="en-US" sz="2000" dirty="0"/>
                    </a:p>
                  </a:txBody>
                  <a:tcPr/>
                </a:tc>
                <a:tc>
                  <a:txBody>
                    <a:bodyPr/>
                    <a:lstStyle/>
                    <a:p>
                      <a:pPr algn="ctr"/>
                      <a:r>
                        <a:rPr lang="en-US" sz="2000" dirty="0" smtClean="0"/>
                        <a:t>Actual RPB</a:t>
                      </a:r>
                      <a:endParaRPr lang="en-US" sz="2000" dirty="0"/>
                    </a:p>
                  </a:txBody>
                  <a:tcPr/>
                </a:tc>
                <a:tc>
                  <a:txBody>
                    <a:bodyPr/>
                    <a:lstStyle/>
                    <a:p>
                      <a:pPr algn="ctr"/>
                      <a:r>
                        <a:rPr lang="en-US" sz="2000" dirty="0" smtClean="0"/>
                        <a:t>IO/1,000 Recs</a:t>
                      </a:r>
                      <a:endParaRPr lang="en-US" sz="2000" dirty="0"/>
                    </a:p>
                  </a:txBody>
                  <a:tcPr/>
                </a:tc>
              </a:tr>
              <a:tr h="370840">
                <a:tc>
                  <a:txBody>
                    <a:bodyPr/>
                    <a:lstStyle/>
                    <a:p>
                      <a:pPr algn="ctr"/>
                      <a:r>
                        <a:rPr lang="en-US" sz="2000" dirty="0" smtClean="0"/>
                        <a:t>1</a:t>
                      </a:r>
                      <a:endParaRPr lang="en-US" sz="2000" dirty="0"/>
                    </a:p>
                  </a:txBody>
                  <a:tcPr/>
                </a:tc>
                <a:tc>
                  <a:txBody>
                    <a:bodyPr/>
                    <a:lstStyle/>
                    <a:p>
                      <a:pPr algn="ctr"/>
                      <a:r>
                        <a:rPr lang="en-US" sz="2000" dirty="0" smtClean="0"/>
                        <a:t>4</a:t>
                      </a:r>
                      <a:endParaRPr lang="en-US" sz="2000" dirty="0"/>
                    </a:p>
                  </a:txBody>
                  <a:tcPr/>
                </a:tc>
                <a:tc>
                  <a:txBody>
                    <a:bodyPr/>
                    <a:lstStyle/>
                    <a:p>
                      <a:pPr algn="ctr"/>
                      <a:r>
                        <a:rPr lang="en-US" sz="2000" dirty="0" smtClean="0"/>
                        <a:t>3,015</a:t>
                      </a:r>
                      <a:endParaRPr lang="en-US" sz="2000" dirty="0"/>
                    </a:p>
                  </a:txBody>
                  <a:tcPr/>
                </a:tc>
                <a:tc>
                  <a:txBody>
                    <a:bodyPr/>
                    <a:lstStyle/>
                    <a:p>
                      <a:pPr algn="ctr"/>
                      <a:r>
                        <a:rPr lang="en-US" sz="2000" dirty="0" smtClean="0"/>
                        <a:t>3,015</a:t>
                      </a:r>
                      <a:endParaRPr lang="en-US" sz="2000" dirty="0"/>
                    </a:p>
                  </a:txBody>
                  <a:tcPr/>
                </a:tc>
                <a:tc>
                  <a:txBody>
                    <a:bodyPr/>
                    <a:lstStyle/>
                    <a:p>
                      <a:pPr algn="ctr"/>
                      <a:r>
                        <a:rPr lang="en-US" sz="2000" dirty="0" smtClean="0"/>
                        <a:t>124</a:t>
                      </a:r>
                      <a:endParaRPr lang="en-US" sz="2000" dirty="0"/>
                    </a:p>
                  </a:txBody>
                  <a:tcPr/>
                </a:tc>
                <a:tc>
                  <a:txBody>
                    <a:bodyPr/>
                    <a:lstStyle/>
                    <a:p>
                      <a:pPr algn="ctr"/>
                      <a:r>
                        <a:rPr lang="en-US" sz="2000" dirty="0" smtClean="0"/>
                        <a:t>86%</a:t>
                      </a:r>
                      <a:endParaRPr lang="en-US" sz="2000" dirty="0"/>
                    </a:p>
                  </a:txBody>
                  <a:tcPr/>
                </a:tc>
                <a:tc>
                  <a:txBody>
                    <a:bodyPr/>
                    <a:lstStyle/>
                    <a:p>
                      <a:pPr algn="ctr"/>
                      <a:r>
                        <a:rPr lang="en-US" sz="2000" dirty="0" smtClean="0"/>
                        <a:t>3</a:t>
                      </a:r>
                      <a:endParaRPr lang="en-US" sz="2000" dirty="0"/>
                    </a:p>
                  </a:txBody>
                  <a:tcPr/>
                </a:tc>
                <a:tc>
                  <a:txBody>
                    <a:bodyPr/>
                    <a:lstStyle/>
                    <a:p>
                      <a:pPr algn="ctr"/>
                      <a:r>
                        <a:rPr lang="en-US" sz="2000" dirty="0" smtClean="0"/>
                        <a:t>333</a:t>
                      </a:r>
                      <a:endParaRPr lang="en-US" sz="2000" dirty="0"/>
                    </a:p>
                  </a:txBody>
                  <a:tcPr/>
                </a:tc>
              </a:tr>
              <a:tr h="370840">
                <a:tc>
                  <a:txBody>
                    <a:bodyPr/>
                    <a:lstStyle/>
                    <a:p>
                      <a:pPr algn="ctr"/>
                      <a:r>
                        <a:rPr lang="en-US" sz="2000" dirty="0" smtClean="0"/>
                        <a:t>4</a:t>
                      </a:r>
                      <a:endParaRPr lang="en-US" sz="2000" dirty="0"/>
                    </a:p>
                  </a:txBody>
                  <a:tcPr/>
                </a:tc>
                <a:tc>
                  <a:txBody>
                    <a:bodyPr/>
                    <a:lstStyle/>
                    <a:p>
                      <a:pPr algn="ctr"/>
                      <a:r>
                        <a:rPr lang="en-US" sz="2000" dirty="0" smtClean="0"/>
                        <a:t>4</a:t>
                      </a:r>
                      <a:endParaRPr lang="en-US" sz="2000" dirty="0"/>
                    </a:p>
                  </a:txBody>
                  <a:tcPr/>
                </a:tc>
                <a:tc>
                  <a:txBody>
                    <a:bodyPr/>
                    <a:lstStyle/>
                    <a:p>
                      <a:pPr algn="ctr"/>
                      <a:r>
                        <a:rPr lang="en-US" sz="2000" dirty="0" smtClean="0"/>
                        <a:t>2,500</a:t>
                      </a:r>
                      <a:endParaRPr lang="en-US" sz="2000" dirty="0"/>
                    </a:p>
                  </a:txBody>
                  <a:tcPr/>
                </a:tc>
                <a:tc>
                  <a:txBody>
                    <a:bodyPr/>
                    <a:lstStyle/>
                    <a:p>
                      <a:pPr algn="ctr"/>
                      <a:r>
                        <a:rPr lang="en-US" sz="2000" dirty="0" smtClean="0"/>
                        <a:t>10,000</a:t>
                      </a:r>
                      <a:endParaRPr lang="en-US" sz="2000" dirty="0"/>
                    </a:p>
                  </a:txBody>
                  <a:tcPr/>
                </a:tc>
                <a:tc>
                  <a:txBody>
                    <a:bodyPr/>
                    <a:lstStyle/>
                    <a:p>
                      <a:pPr algn="ctr"/>
                      <a:r>
                        <a:rPr lang="en-US" sz="2000" dirty="0" smtClean="0"/>
                        <a:t>2,965</a:t>
                      </a:r>
                      <a:endParaRPr lang="en-US" sz="2000" dirty="0"/>
                    </a:p>
                  </a:txBody>
                  <a:tcPr/>
                </a:tc>
                <a:tc>
                  <a:txBody>
                    <a:bodyPr/>
                    <a:lstStyle/>
                    <a:p>
                      <a:pPr algn="ctr"/>
                      <a:r>
                        <a:rPr lang="en-US" sz="2000" dirty="0" smtClean="0"/>
                        <a:t>23%</a:t>
                      </a:r>
                      <a:endParaRPr lang="en-US" sz="2000" dirty="0"/>
                    </a:p>
                  </a:txBody>
                  <a:tcPr/>
                </a:tc>
                <a:tc>
                  <a:txBody>
                    <a:bodyPr/>
                    <a:lstStyle/>
                    <a:p>
                      <a:pPr algn="ctr"/>
                      <a:r>
                        <a:rPr lang="en-US" sz="2000" dirty="0" smtClean="0"/>
                        <a:t>4</a:t>
                      </a:r>
                      <a:endParaRPr lang="en-US" sz="2000" dirty="0"/>
                    </a:p>
                  </a:txBody>
                  <a:tcPr/>
                </a:tc>
                <a:tc>
                  <a:txBody>
                    <a:bodyPr/>
                    <a:lstStyle/>
                    <a:p>
                      <a:pPr algn="ctr"/>
                      <a:r>
                        <a:rPr lang="en-US" sz="2000" dirty="0" smtClean="0"/>
                        <a:t>250</a:t>
                      </a:r>
                      <a:endParaRPr lang="en-US" sz="2000" dirty="0"/>
                    </a:p>
                  </a:txBody>
                  <a:tcPr/>
                </a:tc>
              </a:tr>
              <a:tr h="370840">
                <a:tc>
                  <a:txBody>
                    <a:bodyPr/>
                    <a:lstStyle/>
                    <a:p>
                      <a:pPr algn="ctr"/>
                      <a:r>
                        <a:rPr lang="en-US" sz="2000" dirty="0" smtClean="0"/>
                        <a:t>4</a:t>
                      </a:r>
                      <a:endParaRPr lang="en-US" sz="2000" dirty="0"/>
                    </a:p>
                  </a:txBody>
                  <a:tcPr/>
                </a:tc>
                <a:tc>
                  <a:txBody>
                    <a:bodyPr/>
                    <a:lstStyle/>
                    <a:p>
                      <a:pPr algn="ctr"/>
                      <a:r>
                        <a:rPr lang="en-US" sz="2000" dirty="0" smtClean="0"/>
                        <a:t>8</a:t>
                      </a:r>
                      <a:endParaRPr lang="en-US" sz="2000" dirty="0"/>
                    </a:p>
                  </a:txBody>
                  <a:tcPr/>
                </a:tc>
                <a:tc>
                  <a:txBody>
                    <a:bodyPr/>
                    <a:lstStyle/>
                    <a:p>
                      <a:pPr algn="ctr"/>
                      <a:r>
                        <a:rPr lang="en-US" sz="2000" dirty="0" smtClean="0"/>
                        <a:t>1,250</a:t>
                      </a:r>
                      <a:endParaRPr lang="en-US" sz="2000" dirty="0"/>
                    </a:p>
                  </a:txBody>
                  <a:tcPr/>
                </a:tc>
                <a:tc>
                  <a:txBody>
                    <a:bodyPr/>
                    <a:lstStyle/>
                    <a:p>
                      <a:pPr algn="ctr"/>
                      <a:r>
                        <a:rPr lang="en-US" sz="2000" dirty="0" smtClean="0"/>
                        <a:t>5,000</a:t>
                      </a:r>
                      <a:endParaRPr lang="en-US" sz="2000" dirty="0"/>
                    </a:p>
                  </a:txBody>
                  <a:tcPr/>
                </a:tc>
                <a:tc>
                  <a:txBody>
                    <a:bodyPr/>
                    <a:lstStyle/>
                    <a:p>
                      <a:pPr algn="ctr"/>
                      <a:r>
                        <a:rPr lang="en-US" sz="2000" dirty="0" smtClean="0"/>
                        <a:t>2,075</a:t>
                      </a:r>
                      <a:endParaRPr lang="en-US" sz="2000" dirty="0"/>
                    </a:p>
                  </a:txBody>
                  <a:tcPr/>
                </a:tc>
                <a:tc>
                  <a:txBody>
                    <a:bodyPr/>
                    <a:lstStyle/>
                    <a:p>
                      <a:pPr algn="ctr"/>
                      <a:r>
                        <a:rPr lang="en-US" sz="2000" dirty="0" smtClean="0"/>
                        <a:t>46%</a:t>
                      </a:r>
                      <a:endParaRPr lang="en-US" sz="2000" dirty="0"/>
                    </a:p>
                  </a:txBody>
                  <a:tcPr/>
                </a:tc>
                <a:tc>
                  <a:txBody>
                    <a:bodyPr/>
                    <a:lstStyle/>
                    <a:p>
                      <a:pPr algn="ctr"/>
                      <a:r>
                        <a:rPr lang="en-US" sz="2000" dirty="0" smtClean="0"/>
                        <a:t>8</a:t>
                      </a:r>
                      <a:endParaRPr lang="en-US" sz="2000" dirty="0"/>
                    </a:p>
                  </a:txBody>
                  <a:tcPr/>
                </a:tc>
                <a:tc>
                  <a:txBody>
                    <a:bodyPr/>
                    <a:lstStyle/>
                    <a:p>
                      <a:pPr algn="ctr"/>
                      <a:r>
                        <a:rPr lang="en-US" sz="2000" dirty="0" smtClean="0"/>
                        <a:t>125</a:t>
                      </a:r>
                      <a:endParaRPr lang="en-US" sz="2000" dirty="0"/>
                    </a:p>
                  </a:txBody>
                  <a:tcPr/>
                </a:tc>
              </a:tr>
              <a:tr h="370840">
                <a:tc>
                  <a:txBody>
                    <a:bodyPr/>
                    <a:lstStyle/>
                    <a:p>
                      <a:pPr algn="ctr"/>
                      <a:r>
                        <a:rPr lang="en-US" sz="2000" b="1" dirty="0" smtClean="0">
                          <a:solidFill>
                            <a:srgbClr val="C00000"/>
                          </a:solidFill>
                        </a:rPr>
                        <a:t>4</a:t>
                      </a:r>
                      <a:endParaRPr lang="en-US" sz="2000" b="1" dirty="0">
                        <a:solidFill>
                          <a:srgbClr val="C00000"/>
                        </a:solidFill>
                      </a:endParaRPr>
                    </a:p>
                  </a:txBody>
                  <a:tcPr/>
                </a:tc>
                <a:tc>
                  <a:txBody>
                    <a:bodyPr/>
                    <a:lstStyle/>
                    <a:p>
                      <a:pPr algn="ctr"/>
                      <a:r>
                        <a:rPr lang="en-US" sz="2000" b="1" dirty="0" smtClean="0">
                          <a:solidFill>
                            <a:srgbClr val="C00000"/>
                          </a:solidFill>
                        </a:rPr>
                        <a:t>16</a:t>
                      </a:r>
                      <a:endParaRPr lang="en-US" sz="2000" b="1" dirty="0">
                        <a:solidFill>
                          <a:srgbClr val="C00000"/>
                        </a:solidFill>
                      </a:endParaRPr>
                    </a:p>
                  </a:txBody>
                  <a:tcPr/>
                </a:tc>
                <a:tc>
                  <a:txBody>
                    <a:bodyPr/>
                    <a:lstStyle/>
                    <a:p>
                      <a:pPr algn="ctr"/>
                      <a:r>
                        <a:rPr lang="en-US" sz="2000" b="1" dirty="0" smtClean="0">
                          <a:solidFill>
                            <a:srgbClr val="C00000"/>
                          </a:solidFill>
                        </a:rPr>
                        <a:t>627</a:t>
                      </a:r>
                      <a:endParaRPr lang="en-US" sz="2000" b="1" dirty="0">
                        <a:solidFill>
                          <a:srgbClr val="C00000"/>
                        </a:solidFill>
                      </a:endParaRPr>
                    </a:p>
                  </a:txBody>
                  <a:tcPr/>
                </a:tc>
                <a:tc>
                  <a:txBody>
                    <a:bodyPr/>
                    <a:lstStyle/>
                    <a:p>
                      <a:pPr algn="ctr"/>
                      <a:r>
                        <a:rPr lang="en-US" sz="2000" b="1" dirty="0" smtClean="0">
                          <a:solidFill>
                            <a:srgbClr val="C00000"/>
                          </a:solidFill>
                        </a:rPr>
                        <a:t>2,508</a:t>
                      </a:r>
                      <a:endParaRPr lang="en-US" sz="2000" b="1" dirty="0">
                        <a:solidFill>
                          <a:srgbClr val="C00000"/>
                        </a:solidFill>
                      </a:endParaRPr>
                    </a:p>
                  </a:txBody>
                  <a:tcPr/>
                </a:tc>
                <a:tc>
                  <a:txBody>
                    <a:bodyPr/>
                    <a:lstStyle/>
                    <a:p>
                      <a:pPr algn="ctr"/>
                      <a:r>
                        <a:rPr lang="en-US" sz="2000" b="1" dirty="0" smtClean="0">
                          <a:solidFill>
                            <a:srgbClr val="C00000"/>
                          </a:solidFill>
                        </a:rPr>
                        <a:t>295</a:t>
                      </a:r>
                      <a:endParaRPr lang="en-US" sz="2000" b="1" dirty="0">
                        <a:solidFill>
                          <a:srgbClr val="C00000"/>
                        </a:solidFill>
                      </a:endParaRPr>
                    </a:p>
                  </a:txBody>
                  <a:tcPr/>
                </a:tc>
                <a:tc>
                  <a:txBody>
                    <a:bodyPr/>
                    <a:lstStyle/>
                    <a:p>
                      <a:pPr algn="ctr"/>
                      <a:r>
                        <a:rPr lang="en-US" sz="2000" b="1" dirty="0" smtClean="0">
                          <a:solidFill>
                            <a:srgbClr val="C00000"/>
                          </a:solidFill>
                        </a:rPr>
                        <a:t>92%</a:t>
                      </a:r>
                      <a:endParaRPr lang="en-US" sz="2000" b="1" dirty="0">
                        <a:solidFill>
                          <a:srgbClr val="C00000"/>
                        </a:solidFill>
                      </a:endParaRPr>
                    </a:p>
                  </a:txBody>
                  <a:tcPr/>
                </a:tc>
                <a:tc>
                  <a:txBody>
                    <a:bodyPr/>
                    <a:lstStyle/>
                    <a:p>
                      <a:pPr algn="ctr"/>
                      <a:r>
                        <a:rPr lang="en-US" sz="2000" b="1" dirty="0" smtClean="0">
                          <a:solidFill>
                            <a:srgbClr val="C00000"/>
                          </a:solidFill>
                        </a:rPr>
                        <a:t>16</a:t>
                      </a:r>
                      <a:endParaRPr lang="en-US" sz="2000" b="1" dirty="0">
                        <a:solidFill>
                          <a:srgbClr val="C00000"/>
                        </a:solidFill>
                      </a:endParaRPr>
                    </a:p>
                  </a:txBody>
                  <a:tcPr/>
                </a:tc>
                <a:tc>
                  <a:txBody>
                    <a:bodyPr/>
                    <a:lstStyle/>
                    <a:p>
                      <a:pPr algn="ctr"/>
                      <a:r>
                        <a:rPr lang="en-US" sz="2000" b="1" dirty="0" smtClean="0">
                          <a:solidFill>
                            <a:srgbClr val="C00000"/>
                          </a:solidFill>
                        </a:rPr>
                        <a:t>62</a:t>
                      </a:r>
                      <a:endParaRPr lang="en-US" sz="2000" b="1" dirty="0">
                        <a:solidFill>
                          <a:srgbClr val="C00000"/>
                        </a:solidFill>
                      </a:endParaRPr>
                    </a:p>
                  </a:txBody>
                  <a:tcPr/>
                </a:tc>
              </a:tr>
              <a:tr h="370840">
                <a:tc>
                  <a:txBody>
                    <a:bodyPr/>
                    <a:lstStyle/>
                    <a:p>
                      <a:pPr algn="ctr"/>
                      <a:r>
                        <a:rPr lang="en-US" sz="2000" dirty="0" smtClean="0"/>
                        <a:t>4</a:t>
                      </a:r>
                      <a:endParaRPr lang="en-US" sz="2000" dirty="0"/>
                    </a:p>
                  </a:txBody>
                  <a:tcPr/>
                </a:tc>
                <a:tc>
                  <a:txBody>
                    <a:bodyPr/>
                    <a:lstStyle/>
                    <a:p>
                      <a:pPr algn="ctr"/>
                      <a:r>
                        <a:rPr lang="en-US" sz="2000" dirty="0" smtClean="0"/>
                        <a:t>32</a:t>
                      </a:r>
                      <a:endParaRPr lang="en-US" sz="2000" dirty="0"/>
                    </a:p>
                  </a:txBody>
                  <a:tcPr/>
                </a:tc>
                <a:tc>
                  <a:txBody>
                    <a:bodyPr/>
                    <a:lstStyle/>
                    <a:p>
                      <a:pPr algn="ctr"/>
                      <a:r>
                        <a:rPr lang="en-US" sz="2000" dirty="0" smtClean="0"/>
                        <a:t>596</a:t>
                      </a:r>
                      <a:endParaRPr lang="en-US" sz="2000" dirty="0"/>
                    </a:p>
                  </a:txBody>
                  <a:tcPr/>
                </a:tc>
                <a:tc>
                  <a:txBody>
                    <a:bodyPr/>
                    <a:lstStyle/>
                    <a:p>
                      <a:pPr algn="ctr"/>
                      <a:r>
                        <a:rPr lang="en-US" sz="2000" dirty="0" smtClean="0"/>
                        <a:t>2,384</a:t>
                      </a:r>
                      <a:endParaRPr lang="en-US" sz="2000" dirty="0"/>
                    </a:p>
                  </a:txBody>
                  <a:tcPr/>
                </a:tc>
                <a:tc>
                  <a:txBody>
                    <a:bodyPr/>
                    <a:lstStyle/>
                    <a:p>
                      <a:pPr algn="ctr"/>
                      <a:r>
                        <a:rPr lang="en-US" sz="2000" dirty="0" smtClean="0"/>
                        <a:t>112</a:t>
                      </a:r>
                      <a:endParaRPr lang="en-US" sz="2000" dirty="0"/>
                    </a:p>
                  </a:txBody>
                  <a:tcPr/>
                </a:tc>
                <a:tc>
                  <a:txBody>
                    <a:bodyPr/>
                    <a:lstStyle/>
                    <a:p>
                      <a:pPr algn="ctr"/>
                      <a:r>
                        <a:rPr lang="en-US" sz="2000" dirty="0" smtClean="0"/>
                        <a:t>97%</a:t>
                      </a:r>
                      <a:endParaRPr lang="en-US" sz="2000" dirty="0"/>
                    </a:p>
                  </a:txBody>
                  <a:tcPr/>
                </a:tc>
                <a:tc>
                  <a:txBody>
                    <a:bodyPr/>
                    <a:lstStyle/>
                    <a:p>
                      <a:pPr algn="ctr"/>
                      <a:r>
                        <a:rPr lang="en-US" sz="2000" dirty="0" smtClean="0"/>
                        <a:t>17</a:t>
                      </a:r>
                      <a:endParaRPr lang="en-US" sz="2000" dirty="0"/>
                    </a:p>
                  </a:txBody>
                  <a:tcPr/>
                </a:tc>
                <a:tc>
                  <a:txBody>
                    <a:bodyPr/>
                    <a:lstStyle/>
                    <a:p>
                      <a:pPr algn="ctr"/>
                      <a:r>
                        <a:rPr lang="en-US" sz="2000" dirty="0" smtClean="0"/>
                        <a:t>59</a:t>
                      </a:r>
                      <a:endParaRPr lang="en-US" sz="2000" dirty="0"/>
                    </a:p>
                  </a:txBody>
                  <a:tcPr/>
                </a:tc>
              </a:tr>
              <a:tr h="370840">
                <a:tc>
                  <a:txBody>
                    <a:bodyPr/>
                    <a:lstStyle/>
                    <a:p>
                      <a:pPr algn="ctr"/>
                      <a:r>
                        <a:rPr lang="en-US" sz="2000" dirty="0" smtClean="0"/>
                        <a:t>8</a:t>
                      </a:r>
                      <a:endParaRPr lang="en-US" sz="2000" dirty="0"/>
                    </a:p>
                  </a:txBody>
                  <a:tcPr/>
                </a:tc>
                <a:tc>
                  <a:txBody>
                    <a:bodyPr/>
                    <a:lstStyle/>
                    <a:p>
                      <a:pPr algn="ctr"/>
                      <a:r>
                        <a:rPr lang="en-US" sz="2000" dirty="0" smtClean="0"/>
                        <a:t>4</a:t>
                      </a:r>
                      <a:endParaRPr lang="en-US" sz="2000" dirty="0"/>
                    </a:p>
                  </a:txBody>
                  <a:tcPr/>
                </a:tc>
                <a:tc>
                  <a:txBody>
                    <a:bodyPr/>
                    <a:lstStyle/>
                    <a:p>
                      <a:pPr algn="ctr"/>
                      <a:r>
                        <a:rPr lang="en-US" sz="2000" dirty="0" smtClean="0"/>
                        <a:t>2,500</a:t>
                      </a:r>
                      <a:endParaRPr lang="en-US" sz="2000" dirty="0"/>
                    </a:p>
                  </a:txBody>
                  <a:tcPr/>
                </a:tc>
                <a:tc>
                  <a:txBody>
                    <a:bodyPr/>
                    <a:lstStyle/>
                    <a:p>
                      <a:pPr algn="ctr"/>
                      <a:r>
                        <a:rPr lang="en-US" sz="2000" dirty="0" smtClean="0"/>
                        <a:t>20,000</a:t>
                      </a:r>
                      <a:endParaRPr lang="en-US" sz="2000" dirty="0"/>
                    </a:p>
                  </a:txBody>
                  <a:tcPr/>
                </a:tc>
                <a:tc>
                  <a:txBody>
                    <a:bodyPr/>
                    <a:lstStyle/>
                    <a:p>
                      <a:pPr algn="ctr"/>
                      <a:r>
                        <a:rPr lang="en-US" sz="2000" dirty="0" smtClean="0"/>
                        <a:t>7,060</a:t>
                      </a:r>
                      <a:endParaRPr lang="en-US" sz="2000" dirty="0"/>
                    </a:p>
                  </a:txBody>
                  <a:tcPr/>
                </a:tc>
                <a:tc>
                  <a:txBody>
                    <a:bodyPr/>
                    <a:lstStyle/>
                    <a:p>
                      <a:pPr algn="ctr"/>
                      <a:r>
                        <a:rPr lang="en-US" sz="2000" dirty="0" smtClean="0"/>
                        <a:t>11%</a:t>
                      </a:r>
                      <a:endParaRPr lang="en-US" sz="2000" dirty="0"/>
                    </a:p>
                  </a:txBody>
                  <a:tcPr/>
                </a:tc>
                <a:tc>
                  <a:txBody>
                    <a:bodyPr/>
                    <a:lstStyle/>
                    <a:p>
                      <a:pPr algn="ctr"/>
                      <a:r>
                        <a:rPr lang="en-US" sz="2000" dirty="0" smtClean="0"/>
                        <a:t>4</a:t>
                      </a:r>
                      <a:endParaRPr lang="en-US" sz="2000" dirty="0"/>
                    </a:p>
                  </a:txBody>
                  <a:tcPr/>
                </a:tc>
                <a:tc>
                  <a:txBody>
                    <a:bodyPr/>
                    <a:lstStyle/>
                    <a:p>
                      <a:pPr algn="ctr"/>
                      <a:r>
                        <a:rPr lang="en-US" sz="2000" dirty="0" smtClean="0"/>
                        <a:t>250</a:t>
                      </a:r>
                      <a:endParaRPr lang="en-US" sz="2000" dirty="0"/>
                    </a:p>
                  </a:txBody>
                  <a:tcPr/>
                </a:tc>
              </a:tr>
              <a:tr h="370840">
                <a:tc>
                  <a:txBody>
                    <a:bodyPr/>
                    <a:lstStyle/>
                    <a:p>
                      <a:pPr algn="ctr"/>
                      <a:r>
                        <a:rPr lang="en-US" sz="2000" dirty="0" smtClean="0"/>
                        <a:t>8</a:t>
                      </a:r>
                      <a:endParaRPr lang="en-US" sz="2000" dirty="0"/>
                    </a:p>
                  </a:txBody>
                  <a:tcPr>
                    <a:solidFill>
                      <a:srgbClr val="D0D8E8"/>
                    </a:solidFill>
                  </a:tcPr>
                </a:tc>
                <a:tc>
                  <a:txBody>
                    <a:bodyPr/>
                    <a:lstStyle/>
                    <a:p>
                      <a:pPr algn="ctr"/>
                      <a:r>
                        <a:rPr lang="en-US" sz="2000" dirty="0" smtClean="0"/>
                        <a:t>16</a:t>
                      </a:r>
                      <a:endParaRPr lang="en-US" sz="2000" dirty="0"/>
                    </a:p>
                  </a:txBody>
                  <a:tcPr/>
                </a:tc>
                <a:tc>
                  <a:txBody>
                    <a:bodyPr/>
                    <a:lstStyle/>
                    <a:p>
                      <a:pPr algn="ctr"/>
                      <a:r>
                        <a:rPr lang="en-US" sz="2000" dirty="0" smtClean="0"/>
                        <a:t>625</a:t>
                      </a:r>
                      <a:endParaRPr lang="en-US" sz="2000" dirty="0"/>
                    </a:p>
                  </a:txBody>
                  <a:tcPr/>
                </a:tc>
                <a:tc>
                  <a:txBody>
                    <a:bodyPr/>
                    <a:lstStyle/>
                    <a:p>
                      <a:pPr algn="ctr"/>
                      <a:r>
                        <a:rPr lang="en-US" sz="2000" dirty="0" smtClean="0"/>
                        <a:t>5,000</a:t>
                      </a:r>
                      <a:endParaRPr lang="en-US" sz="2000" dirty="0"/>
                    </a:p>
                  </a:txBody>
                  <a:tcPr/>
                </a:tc>
                <a:tc>
                  <a:txBody>
                    <a:bodyPr/>
                    <a:lstStyle/>
                    <a:p>
                      <a:pPr algn="ctr"/>
                      <a:r>
                        <a:rPr lang="en-US" sz="2000" dirty="0" smtClean="0"/>
                        <a:t>4,383</a:t>
                      </a:r>
                      <a:endParaRPr lang="en-US" sz="2000" dirty="0"/>
                    </a:p>
                  </a:txBody>
                  <a:tcPr/>
                </a:tc>
                <a:tc>
                  <a:txBody>
                    <a:bodyPr/>
                    <a:lstStyle/>
                    <a:p>
                      <a:pPr algn="ctr"/>
                      <a:r>
                        <a:rPr lang="en-US" sz="2000" dirty="0" smtClean="0"/>
                        <a:t>44.76</a:t>
                      </a:r>
                      <a:endParaRPr lang="en-US" sz="2000" dirty="0"/>
                    </a:p>
                  </a:txBody>
                  <a:tcPr/>
                </a:tc>
                <a:tc>
                  <a:txBody>
                    <a:bodyPr/>
                    <a:lstStyle/>
                    <a:p>
                      <a:pPr algn="ctr"/>
                      <a:r>
                        <a:rPr lang="en-US" sz="2000" dirty="0" smtClean="0"/>
                        <a:t>16</a:t>
                      </a:r>
                      <a:endParaRPr lang="en-US" sz="2000" dirty="0"/>
                    </a:p>
                  </a:txBody>
                  <a:tcPr/>
                </a:tc>
                <a:tc>
                  <a:txBody>
                    <a:bodyPr/>
                    <a:lstStyle/>
                    <a:p>
                      <a:pPr algn="ctr"/>
                      <a:r>
                        <a:rPr lang="en-US" sz="2000" dirty="0" smtClean="0"/>
                        <a:t>62</a:t>
                      </a:r>
                      <a:endParaRPr lang="en-US" sz="2000" dirty="0"/>
                    </a:p>
                  </a:txBody>
                  <a:tcPr/>
                </a:tc>
              </a:tr>
              <a:tr h="370840">
                <a:tc>
                  <a:txBody>
                    <a:bodyPr/>
                    <a:lstStyle/>
                    <a:p>
                      <a:pPr algn="ctr"/>
                      <a:r>
                        <a:rPr lang="en-US" sz="2000" dirty="0" smtClean="0"/>
                        <a:t>8</a:t>
                      </a:r>
                      <a:endParaRPr lang="en-US" sz="2000" dirty="0"/>
                    </a:p>
                  </a:txBody>
                  <a:tcPr/>
                </a:tc>
                <a:tc>
                  <a:txBody>
                    <a:bodyPr/>
                    <a:lstStyle/>
                    <a:p>
                      <a:pPr algn="ctr"/>
                      <a:r>
                        <a:rPr lang="en-US" sz="2000" dirty="0" smtClean="0"/>
                        <a:t>32</a:t>
                      </a:r>
                      <a:endParaRPr lang="en-US" sz="2000" dirty="0"/>
                    </a:p>
                  </a:txBody>
                  <a:tcPr/>
                </a:tc>
                <a:tc>
                  <a:txBody>
                    <a:bodyPr/>
                    <a:lstStyle/>
                    <a:p>
                      <a:pPr algn="ctr"/>
                      <a:r>
                        <a:rPr lang="en-US" sz="2000" dirty="0" smtClean="0"/>
                        <a:t>313</a:t>
                      </a:r>
                      <a:endParaRPr lang="en-US" sz="2000" dirty="0"/>
                    </a:p>
                  </a:txBody>
                  <a:tcPr/>
                </a:tc>
                <a:tc>
                  <a:txBody>
                    <a:bodyPr/>
                    <a:lstStyle/>
                    <a:p>
                      <a:pPr algn="ctr"/>
                      <a:r>
                        <a:rPr lang="en-US" sz="2000" dirty="0" smtClean="0"/>
                        <a:t>2,504</a:t>
                      </a:r>
                      <a:endParaRPr lang="en-US" sz="2000" dirty="0"/>
                    </a:p>
                  </a:txBody>
                  <a:tcPr/>
                </a:tc>
                <a:tc>
                  <a:txBody>
                    <a:bodyPr/>
                    <a:lstStyle/>
                    <a:p>
                      <a:pPr algn="ctr"/>
                      <a:r>
                        <a:rPr lang="en-US" sz="2000" dirty="0" smtClean="0"/>
                        <a:t>806</a:t>
                      </a:r>
                      <a:endParaRPr lang="en-US" sz="2000" dirty="0"/>
                    </a:p>
                  </a:txBody>
                  <a:tcPr/>
                </a:tc>
                <a:tc>
                  <a:txBody>
                    <a:bodyPr/>
                    <a:lstStyle/>
                    <a:p>
                      <a:pPr algn="ctr"/>
                      <a:r>
                        <a:rPr lang="en-US" sz="2000" dirty="0" smtClean="0"/>
                        <a:t>90%</a:t>
                      </a:r>
                      <a:endParaRPr lang="en-US" sz="2000" dirty="0"/>
                    </a:p>
                  </a:txBody>
                  <a:tcPr/>
                </a:tc>
                <a:tc>
                  <a:txBody>
                    <a:bodyPr/>
                    <a:lstStyle/>
                    <a:p>
                      <a:pPr algn="ctr"/>
                      <a:r>
                        <a:rPr lang="en-US" sz="2000" dirty="0" smtClean="0"/>
                        <a:t>32</a:t>
                      </a:r>
                      <a:endParaRPr lang="en-US" sz="2000" dirty="0"/>
                    </a:p>
                  </a:txBody>
                  <a:tcPr/>
                </a:tc>
                <a:tc>
                  <a:txBody>
                    <a:bodyPr/>
                    <a:lstStyle/>
                    <a:p>
                      <a:pPr algn="ctr"/>
                      <a:r>
                        <a:rPr lang="en-US" sz="2000" dirty="0" smtClean="0"/>
                        <a:t>31</a:t>
                      </a:r>
                      <a:endParaRPr lang="en-US" sz="2000" dirty="0"/>
                    </a:p>
                  </a:txBody>
                  <a:tcPr/>
                </a:tc>
              </a:tr>
              <a:tr h="370840">
                <a:tc>
                  <a:txBody>
                    <a:bodyPr/>
                    <a:lstStyle/>
                    <a:p>
                      <a:pPr algn="ctr"/>
                      <a:r>
                        <a:rPr lang="en-US" sz="2000" b="0" dirty="0" smtClean="0">
                          <a:solidFill>
                            <a:schemeClr val="tx1"/>
                          </a:solidFill>
                        </a:rPr>
                        <a:t>8</a:t>
                      </a:r>
                      <a:endParaRPr lang="en-US" sz="2000" b="0" dirty="0">
                        <a:solidFill>
                          <a:schemeClr val="tx1"/>
                        </a:solidFill>
                      </a:endParaRPr>
                    </a:p>
                  </a:txBody>
                  <a:tcPr>
                    <a:solidFill>
                      <a:srgbClr val="D0D8E8"/>
                    </a:solidFill>
                  </a:tcPr>
                </a:tc>
                <a:tc>
                  <a:txBody>
                    <a:bodyPr/>
                    <a:lstStyle/>
                    <a:p>
                      <a:pPr algn="ctr"/>
                      <a:r>
                        <a:rPr lang="en-US" sz="2000" b="0" dirty="0" smtClean="0">
                          <a:solidFill>
                            <a:schemeClr val="tx1"/>
                          </a:solidFill>
                        </a:rPr>
                        <a:t>64</a:t>
                      </a:r>
                      <a:endParaRPr lang="en-US" sz="2000" b="0" dirty="0">
                        <a:solidFill>
                          <a:schemeClr val="tx1"/>
                        </a:solidFill>
                      </a:endParaRPr>
                    </a:p>
                  </a:txBody>
                  <a:tcPr>
                    <a:solidFill>
                      <a:srgbClr val="D0D8E8"/>
                    </a:solidFill>
                  </a:tcPr>
                </a:tc>
                <a:tc>
                  <a:txBody>
                    <a:bodyPr/>
                    <a:lstStyle/>
                    <a:p>
                      <a:pPr algn="ctr"/>
                      <a:r>
                        <a:rPr lang="en-US" sz="2000" b="0" dirty="0" smtClean="0">
                          <a:solidFill>
                            <a:schemeClr val="tx1"/>
                          </a:solidFill>
                        </a:rPr>
                        <a:t>286</a:t>
                      </a:r>
                      <a:endParaRPr lang="en-US" sz="2000" b="0" dirty="0">
                        <a:solidFill>
                          <a:schemeClr val="tx1"/>
                        </a:solidFill>
                      </a:endParaRPr>
                    </a:p>
                  </a:txBody>
                  <a:tcPr>
                    <a:solidFill>
                      <a:srgbClr val="D0D8E8"/>
                    </a:solidFill>
                  </a:tcPr>
                </a:tc>
                <a:tc>
                  <a:txBody>
                    <a:bodyPr/>
                    <a:lstStyle/>
                    <a:p>
                      <a:pPr algn="ctr"/>
                      <a:r>
                        <a:rPr lang="en-US" sz="2000" b="0" dirty="0" smtClean="0">
                          <a:solidFill>
                            <a:schemeClr val="tx1"/>
                          </a:solidFill>
                        </a:rPr>
                        <a:t>2,288</a:t>
                      </a:r>
                      <a:endParaRPr lang="en-US" sz="2000" b="0" dirty="0">
                        <a:solidFill>
                          <a:schemeClr val="tx1"/>
                        </a:solidFill>
                      </a:endParaRPr>
                    </a:p>
                  </a:txBody>
                  <a:tcPr>
                    <a:solidFill>
                      <a:srgbClr val="D0D8E8"/>
                    </a:solidFill>
                  </a:tcPr>
                </a:tc>
                <a:tc>
                  <a:txBody>
                    <a:bodyPr/>
                    <a:lstStyle/>
                    <a:p>
                      <a:pPr algn="ctr"/>
                      <a:r>
                        <a:rPr lang="en-US" sz="2000" b="0" dirty="0" smtClean="0">
                          <a:solidFill>
                            <a:schemeClr val="tx1"/>
                          </a:solidFill>
                        </a:rPr>
                        <a:t>114</a:t>
                      </a:r>
                      <a:endParaRPr lang="en-US" sz="2000" b="0" dirty="0">
                        <a:solidFill>
                          <a:schemeClr val="tx1"/>
                        </a:solidFill>
                      </a:endParaRPr>
                    </a:p>
                  </a:txBody>
                  <a:tcPr>
                    <a:solidFill>
                      <a:srgbClr val="D0D8E8"/>
                    </a:solidFill>
                  </a:tcPr>
                </a:tc>
                <a:tc>
                  <a:txBody>
                    <a:bodyPr/>
                    <a:lstStyle/>
                    <a:p>
                      <a:pPr algn="ctr"/>
                      <a:r>
                        <a:rPr lang="en-US" sz="2000" b="0" dirty="0" smtClean="0">
                          <a:solidFill>
                            <a:schemeClr val="tx1"/>
                          </a:solidFill>
                        </a:rPr>
                        <a:t>98%</a:t>
                      </a:r>
                      <a:endParaRPr lang="en-US" sz="2000" b="0" dirty="0">
                        <a:solidFill>
                          <a:schemeClr val="tx1"/>
                        </a:solidFill>
                      </a:endParaRPr>
                    </a:p>
                  </a:txBody>
                  <a:tcPr>
                    <a:solidFill>
                      <a:srgbClr val="D0D8E8"/>
                    </a:solidFill>
                  </a:tcPr>
                </a:tc>
                <a:tc>
                  <a:txBody>
                    <a:bodyPr/>
                    <a:lstStyle/>
                    <a:p>
                      <a:pPr algn="ctr"/>
                      <a:r>
                        <a:rPr lang="en-US" sz="2000" b="0" dirty="0" smtClean="0">
                          <a:solidFill>
                            <a:schemeClr val="tx1"/>
                          </a:solidFill>
                        </a:rPr>
                        <a:t>35</a:t>
                      </a:r>
                      <a:endParaRPr lang="en-US" sz="2000" b="0" dirty="0">
                        <a:solidFill>
                          <a:schemeClr val="tx1"/>
                        </a:solidFill>
                      </a:endParaRPr>
                    </a:p>
                  </a:txBody>
                  <a:tcPr>
                    <a:solidFill>
                      <a:srgbClr val="D0D8E8"/>
                    </a:solidFill>
                  </a:tcPr>
                </a:tc>
                <a:tc>
                  <a:txBody>
                    <a:bodyPr/>
                    <a:lstStyle/>
                    <a:p>
                      <a:pPr algn="ctr"/>
                      <a:r>
                        <a:rPr lang="en-US" sz="2000" b="0" dirty="0" smtClean="0">
                          <a:solidFill>
                            <a:schemeClr val="tx1"/>
                          </a:solidFill>
                        </a:rPr>
                        <a:t>29</a:t>
                      </a:r>
                      <a:endParaRPr lang="en-US" sz="2000" b="0" dirty="0">
                        <a:solidFill>
                          <a:schemeClr val="tx1"/>
                        </a:solidFill>
                      </a:endParaRPr>
                    </a:p>
                  </a:txBody>
                  <a:tcPr>
                    <a:solidFill>
                      <a:srgbClr val="D0D8E8"/>
                    </a:solidFill>
                  </a:tcPr>
                </a:tc>
              </a:tr>
              <a:tr h="370840">
                <a:tc>
                  <a:txBody>
                    <a:bodyPr/>
                    <a:lstStyle/>
                    <a:p>
                      <a:pPr algn="ctr"/>
                      <a:r>
                        <a:rPr lang="en-US" sz="2000" dirty="0" smtClean="0"/>
                        <a:t>8</a:t>
                      </a:r>
                      <a:endParaRPr lang="en-US" sz="2000" dirty="0"/>
                    </a:p>
                  </a:txBody>
                  <a:tcPr/>
                </a:tc>
                <a:tc>
                  <a:txBody>
                    <a:bodyPr/>
                    <a:lstStyle/>
                    <a:p>
                      <a:pPr algn="ctr"/>
                      <a:r>
                        <a:rPr lang="en-US" sz="2000" dirty="0" smtClean="0"/>
                        <a:t>128</a:t>
                      </a:r>
                      <a:endParaRPr lang="en-US" sz="2000" dirty="0"/>
                    </a:p>
                  </a:txBody>
                  <a:tcPr/>
                </a:tc>
                <a:tc>
                  <a:txBody>
                    <a:bodyPr/>
                    <a:lstStyle/>
                    <a:p>
                      <a:pPr algn="ctr"/>
                      <a:r>
                        <a:rPr lang="en-US" sz="2000" dirty="0" smtClean="0"/>
                        <a:t>285</a:t>
                      </a:r>
                      <a:endParaRPr lang="en-US" sz="2000" dirty="0"/>
                    </a:p>
                  </a:txBody>
                  <a:tcPr/>
                </a:tc>
                <a:tc>
                  <a:txBody>
                    <a:bodyPr/>
                    <a:lstStyle/>
                    <a:p>
                      <a:pPr algn="ctr"/>
                      <a:r>
                        <a:rPr lang="en-US" sz="2000" dirty="0" smtClean="0"/>
                        <a:t>2,280</a:t>
                      </a:r>
                      <a:endParaRPr lang="en-US" sz="2000" dirty="0"/>
                    </a:p>
                  </a:txBody>
                  <a:tcPr/>
                </a:tc>
                <a:tc>
                  <a:txBody>
                    <a:bodyPr/>
                    <a:lstStyle/>
                    <a:p>
                      <a:pPr algn="ctr"/>
                      <a:r>
                        <a:rPr lang="en-US" sz="2000" dirty="0" smtClean="0"/>
                        <a:t>109</a:t>
                      </a:r>
                      <a:endParaRPr lang="en-US" sz="2000" dirty="0"/>
                    </a:p>
                  </a:txBody>
                  <a:tcPr/>
                </a:tc>
                <a:tc>
                  <a:txBody>
                    <a:bodyPr/>
                    <a:lstStyle/>
                    <a:p>
                      <a:pPr algn="ctr"/>
                      <a:r>
                        <a:rPr lang="en-US" sz="2000" dirty="0" smtClean="0"/>
                        <a:t>98%</a:t>
                      </a:r>
                      <a:endParaRPr lang="en-US" sz="2000" dirty="0"/>
                    </a:p>
                  </a:txBody>
                  <a:tcPr/>
                </a:tc>
                <a:tc>
                  <a:txBody>
                    <a:bodyPr/>
                    <a:lstStyle/>
                    <a:p>
                      <a:pPr algn="ctr"/>
                      <a:r>
                        <a:rPr lang="en-US" sz="2000" dirty="0" smtClean="0"/>
                        <a:t>35</a:t>
                      </a:r>
                      <a:endParaRPr lang="en-US" sz="2000" dirty="0"/>
                    </a:p>
                  </a:txBody>
                  <a:tcPr/>
                </a:tc>
                <a:tc>
                  <a:txBody>
                    <a:bodyPr/>
                    <a:lstStyle/>
                    <a:p>
                      <a:pPr algn="ctr"/>
                      <a:r>
                        <a:rPr lang="en-US" sz="2000" dirty="0" smtClean="0"/>
                        <a:t>29</a:t>
                      </a:r>
                      <a:endParaRPr lang="en-US" sz="2000" dirty="0"/>
                    </a:p>
                  </a:txBody>
                  <a:tcPr/>
                </a:tc>
              </a:tr>
            </a:tbl>
          </a:graphicData>
        </a:graphic>
      </p:graphicFrame>
      <p:sp>
        <p:nvSpPr>
          <p:cNvPr id="5" name="Right Arrow 4"/>
          <p:cNvSpPr/>
          <p:nvPr/>
        </p:nvSpPr>
        <p:spPr>
          <a:xfrm>
            <a:off x="0" y="3505200"/>
            <a:ext cx="1066800" cy="48463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Original</a:t>
            </a:r>
            <a:endParaRPr lang="en-US" sz="1400" dirty="0"/>
          </a:p>
        </p:txBody>
      </p:sp>
      <p:sp>
        <p:nvSpPr>
          <p:cNvPr id="8" name="Slide Number Placeholder 7"/>
          <p:cNvSpPr>
            <a:spLocks noGrp="1"/>
          </p:cNvSpPr>
          <p:nvPr>
            <p:ph type="sldNum" sz="quarter" idx="12"/>
          </p:nvPr>
        </p:nvSpPr>
        <p:spPr/>
        <p:txBody>
          <a:bodyPr/>
          <a:lstStyle/>
          <a:p>
            <a:fld id="{5657C8AD-9CD5-4FD6-B96A-EC63C8DD4688}" type="slidenum">
              <a:rPr lang="en-US" smtClean="0"/>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Set Rows Per Block Optimally</a:t>
            </a:r>
            <a:endParaRPr lang="en-US" sz="2700" dirty="0"/>
          </a:p>
        </p:txBody>
      </p:sp>
      <p:graphicFrame>
        <p:nvGraphicFramePr>
          <p:cNvPr id="7" name="Content Placeholder 6"/>
          <p:cNvGraphicFramePr>
            <a:graphicFrameLocks noGrp="1"/>
          </p:cNvGraphicFramePr>
          <p:nvPr>
            <p:ph idx="1"/>
          </p:nvPr>
        </p:nvGraphicFramePr>
        <p:xfrm>
          <a:off x="838199" y="1676400"/>
          <a:ext cx="8153401" cy="4663440"/>
        </p:xfrm>
        <a:graphic>
          <a:graphicData uri="http://schemas.openxmlformats.org/drawingml/2006/table">
            <a:tbl>
              <a:tblPr firstRow="1" bandRow="1">
                <a:tableStyleId>{5C22544A-7EE6-4342-B048-85BDC9FD1C3A}</a:tableStyleId>
              </a:tblPr>
              <a:tblGrid>
                <a:gridCol w="1009650"/>
                <a:gridCol w="1009650"/>
                <a:gridCol w="1009650"/>
                <a:gridCol w="1009650"/>
                <a:gridCol w="1009650"/>
                <a:gridCol w="1009650"/>
                <a:gridCol w="952501"/>
                <a:gridCol w="1143000"/>
              </a:tblGrid>
              <a:tr h="370840">
                <a:tc>
                  <a:txBody>
                    <a:bodyPr/>
                    <a:lstStyle/>
                    <a:p>
                      <a:pPr algn="ctr"/>
                      <a:r>
                        <a:rPr lang="en-US" sz="2000" dirty="0" smtClean="0"/>
                        <a:t>BlkSz</a:t>
                      </a:r>
                      <a:endParaRPr lang="en-US" sz="2000" dirty="0"/>
                    </a:p>
                  </a:txBody>
                  <a:tcPr/>
                </a:tc>
                <a:tc>
                  <a:txBody>
                    <a:bodyPr/>
                    <a:lstStyle/>
                    <a:p>
                      <a:pPr algn="ctr"/>
                      <a:r>
                        <a:rPr lang="en-US" sz="2000" dirty="0" smtClean="0"/>
                        <a:t>RPB</a:t>
                      </a:r>
                      <a:endParaRPr lang="en-US" sz="2000" dirty="0"/>
                    </a:p>
                  </a:txBody>
                  <a:tcPr/>
                </a:tc>
                <a:tc>
                  <a:txBody>
                    <a:bodyPr/>
                    <a:lstStyle/>
                    <a:p>
                      <a:pPr algn="ctr"/>
                      <a:r>
                        <a:rPr lang="en-US" sz="2000" dirty="0" smtClean="0"/>
                        <a:t>Blocks</a:t>
                      </a:r>
                      <a:endParaRPr lang="en-US" sz="2000" dirty="0"/>
                    </a:p>
                  </a:txBody>
                  <a:tcPr/>
                </a:tc>
                <a:tc>
                  <a:txBody>
                    <a:bodyPr/>
                    <a:lstStyle/>
                    <a:p>
                      <a:pPr algn="ctr"/>
                      <a:r>
                        <a:rPr lang="en-US" sz="2000" dirty="0" smtClean="0"/>
                        <a:t>Disk (KB)</a:t>
                      </a:r>
                      <a:endParaRPr lang="en-US" sz="2000" dirty="0"/>
                    </a:p>
                  </a:txBody>
                  <a:tcPr/>
                </a:tc>
                <a:tc>
                  <a:txBody>
                    <a:bodyPr/>
                    <a:lstStyle/>
                    <a:p>
                      <a:pPr algn="ctr"/>
                      <a:r>
                        <a:rPr lang="en-US" sz="2000" dirty="0" smtClean="0"/>
                        <a:t>Waste/</a:t>
                      </a:r>
                      <a:br>
                        <a:rPr lang="en-US" sz="2000" dirty="0" smtClean="0"/>
                      </a:br>
                      <a:r>
                        <a:rPr lang="en-US" sz="2000" dirty="0" smtClean="0"/>
                        <a:t>Blk</a:t>
                      </a:r>
                      <a:endParaRPr lang="en-US" sz="2000" dirty="0"/>
                    </a:p>
                  </a:txBody>
                  <a:tcPr/>
                </a:tc>
                <a:tc>
                  <a:txBody>
                    <a:bodyPr/>
                    <a:lstStyle/>
                    <a:p>
                      <a:pPr algn="ctr"/>
                      <a:r>
                        <a:rPr lang="en-US" sz="2000" dirty="0" smtClean="0"/>
                        <a:t>%Used</a:t>
                      </a:r>
                      <a:endParaRPr lang="en-US" sz="2000" dirty="0"/>
                    </a:p>
                  </a:txBody>
                  <a:tcPr/>
                </a:tc>
                <a:tc>
                  <a:txBody>
                    <a:bodyPr/>
                    <a:lstStyle/>
                    <a:p>
                      <a:pPr algn="ctr"/>
                      <a:r>
                        <a:rPr lang="en-US" sz="2000" dirty="0" smtClean="0"/>
                        <a:t>Actual RPB</a:t>
                      </a:r>
                      <a:endParaRPr lang="en-US" sz="2000" dirty="0"/>
                    </a:p>
                  </a:txBody>
                  <a:tcPr/>
                </a:tc>
                <a:tc>
                  <a:txBody>
                    <a:bodyPr/>
                    <a:lstStyle/>
                    <a:p>
                      <a:pPr algn="ctr"/>
                      <a:r>
                        <a:rPr lang="en-US" sz="2000" dirty="0" smtClean="0"/>
                        <a:t>IO/1,000 Recs</a:t>
                      </a:r>
                      <a:endParaRPr lang="en-US" sz="2000" dirty="0"/>
                    </a:p>
                  </a:txBody>
                  <a:tcPr/>
                </a:tc>
              </a:tr>
              <a:tr h="370840">
                <a:tc>
                  <a:txBody>
                    <a:bodyPr/>
                    <a:lstStyle/>
                    <a:p>
                      <a:pPr algn="ctr"/>
                      <a:r>
                        <a:rPr lang="en-US" sz="2000" dirty="0" smtClean="0"/>
                        <a:t>1</a:t>
                      </a:r>
                      <a:endParaRPr lang="en-US" sz="2000" dirty="0"/>
                    </a:p>
                  </a:txBody>
                  <a:tcPr/>
                </a:tc>
                <a:tc>
                  <a:txBody>
                    <a:bodyPr/>
                    <a:lstStyle/>
                    <a:p>
                      <a:pPr algn="ctr"/>
                      <a:r>
                        <a:rPr lang="en-US" sz="2000" dirty="0" smtClean="0"/>
                        <a:t>4</a:t>
                      </a:r>
                      <a:endParaRPr lang="en-US" sz="2000" dirty="0"/>
                    </a:p>
                  </a:txBody>
                  <a:tcPr/>
                </a:tc>
                <a:tc>
                  <a:txBody>
                    <a:bodyPr/>
                    <a:lstStyle/>
                    <a:p>
                      <a:pPr algn="ctr"/>
                      <a:r>
                        <a:rPr lang="en-US" sz="2000" dirty="0" smtClean="0"/>
                        <a:t>3,015</a:t>
                      </a:r>
                      <a:endParaRPr lang="en-US" sz="2000" dirty="0"/>
                    </a:p>
                  </a:txBody>
                  <a:tcPr/>
                </a:tc>
                <a:tc>
                  <a:txBody>
                    <a:bodyPr/>
                    <a:lstStyle/>
                    <a:p>
                      <a:pPr algn="ctr"/>
                      <a:r>
                        <a:rPr lang="en-US" sz="2000" dirty="0" smtClean="0"/>
                        <a:t>3,015</a:t>
                      </a:r>
                      <a:endParaRPr lang="en-US" sz="2000" dirty="0"/>
                    </a:p>
                  </a:txBody>
                  <a:tcPr/>
                </a:tc>
                <a:tc>
                  <a:txBody>
                    <a:bodyPr/>
                    <a:lstStyle/>
                    <a:p>
                      <a:pPr algn="ctr"/>
                      <a:r>
                        <a:rPr lang="en-US" sz="2000" dirty="0" smtClean="0"/>
                        <a:t>124</a:t>
                      </a:r>
                      <a:endParaRPr lang="en-US" sz="2000" dirty="0"/>
                    </a:p>
                  </a:txBody>
                  <a:tcPr/>
                </a:tc>
                <a:tc>
                  <a:txBody>
                    <a:bodyPr/>
                    <a:lstStyle/>
                    <a:p>
                      <a:pPr algn="ctr"/>
                      <a:r>
                        <a:rPr lang="en-US" sz="2000" dirty="0" smtClean="0"/>
                        <a:t>86%</a:t>
                      </a:r>
                      <a:endParaRPr lang="en-US" sz="2000" dirty="0"/>
                    </a:p>
                  </a:txBody>
                  <a:tcPr/>
                </a:tc>
                <a:tc>
                  <a:txBody>
                    <a:bodyPr/>
                    <a:lstStyle/>
                    <a:p>
                      <a:pPr algn="ctr"/>
                      <a:r>
                        <a:rPr lang="en-US" sz="2000" dirty="0" smtClean="0"/>
                        <a:t>3</a:t>
                      </a:r>
                      <a:endParaRPr lang="en-US" sz="2000" dirty="0"/>
                    </a:p>
                  </a:txBody>
                  <a:tcPr/>
                </a:tc>
                <a:tc>
                  <a:txBody>
                    <a:bodyPr/>
                    <a:lstStyle/>
                    <a:p>
                      <a:pPr algn="ctr"/>
                      <a:r>
                        <a:rPr lang="en-US" sz="2000" dirty="0" smtClean="0"/>
                        <a:t>333</a:t>
                      </a:r>
                      <a:endParaRPr lang="en-US" sz="2000" dirty="0"/>
                    </a:p>
                  </a:txBody>
                  <a:tcPr/>
                </a:tc>
              </a:tr>
              <a:tr h="370840">
                <a:tc>
                  <a:txBody>
                    <a:bodyPr/>
                    <a:lstStyle/>
                    <a:p>
                      <a:pPr algn="ctr"/>
                      <a:r>
                        <a:rPr lang="en-US" sz="2000" dirty="0" smtClean="0"/>
                        <a:t>4</a:t>
                      </a:r>
                      <a:endParaRPr lang="en-US" sz="2000" dirty="0"/>
                    </a:p>
                  </a:txBody>
                  <a:tcPr/>
                </a:tc>
                <a:tc>
                  <a:txBody>
                    <a:bodyPr/>
                    <a:lstStyle/>
                    <a:p>
                      <a:pPr algn="ctr"/>
                      <a:r>
                        <a:rPr lang="en-US" sz="2000" dirty="0" smtClean="0"/>
                        <a:t>4</a:t>
                      </a:r>
                      <a:endParaRPr lang="en-US" sz="2000" dirty="0"/>
                    </a:p>
                  </a:txBody>
                  <a:tcPr/>
                </a:tc>
                <a:tc>
                  <a:txBody>
                    <a:bodyPr/>
                    <a:lstStyle/>
                    <a:p>
                      <a:pPr algn="ctr"/>
                      <a:r>
                        <a:rPr lang="en-US" sz="2000" dirty="0" smtClean="0"/>
                        <a:t>2,500</a:t>
                      </a:r>
                      <a:endParaRPr lang="en-US" sz="2000" dirty="0"/>
                    </a:p>
                  </a:txBody>
                  <a:tcPr/>
                </a:tc>
                <a:tc>
                  <a:txBody>
                    <a:bodyPr/>
                    <a:lstStyle/>
                    <a:p>
                      <a:pPr algn="ctr"/>
                      <a:r>
                        <a:rPr lang="en-US" sz="2000" dirty="0" smtClean="0"/>
                        <a:t>10,000</a:t>
                      </a:r>
                      <a:endParaRPr lang="en-US" sz="2000" dirty="0"/>
                    </a:p>
                  </a:txBody>
                  <a:tcPr/>
                </a:tc>
                <a:tc>
                  <a:txBody>
                    <a:bodyPr/>
                    <a:lstStyle/>
                    <a:p>
                      <a:pPr algn="ctr"/>
                      <a:r>
                        <a:rPr lang="en-US" sz="2000" dirty="0" smtClean="0"/>
                        <a:t>2,965</a:t>
                      </a:r>
                      <a:endParaRPr lang="en-US" sz="2000" dirty="0"/>
                    </a:p>
                  </a:txBody>
                  <a:tcPr/>
                </a:tc>
                <a:tc>
                  <a:txBody>
                    <a:bodyPr/>
                    <a:lstStyle/>
                    <a:p>
                      <a:pPr algn="ctr"/>
                      <a:r>
                        <a:rPr lang="en-US" sz="2000" dirty="0" smtClean="0"/>
                        <a:t>23%</a:t>
                      </a:r>
                      <a:endParaRPr lang="en-US" sz="2000" dirty="0"/>
                    </a:p>
                  </a:txBody>
                  <a:tcPr/>
                </a:tc>
                <a:tc>
                  <a:txBody>
                    <a:bodyPr/>
                    <a:lstStyle/>
                    <a:p>
                      <a:pPr algn="ctr"/>
                      <a:r>
                        <a:rPr lang="en-US" sz="2000" dirty="0" smtClean="0"/>
                        <a:t>4</a:t>
                      </a:r>
                      <a:endParaRPr lang="en-US" sz="2000" dirty="0"/>
                    </a:p>
                  </a:txBody>
                  <a:tcPr/>
                </a:tc>
                <a:tc>
                  <a:txBody>
                    <a:bodyPr/>
                    <a:lstStyle/>
                    <a:p>
                      <a:pPr algn="ctr"/>
                      <a:r>
                        <a:rPr lang="en-US" sz="2000" dirty="0" smtClean="0"/>
                        <a:t>250</a:t>
                      </a:r>
                      <a:endParaRPr lang="en-US" sz="2000" dirty="0"/>
                    </a:p>
                  </a:txBody>
                  <a:tcPr/>
                </a:tc>
              </a:tr>
              <a:tr h="370840">
                <a:tc>
                  <a:txBody>
                    <a:bodyPr/>
                    <a:lstStyle/>
                    <a:p>
                      <a:pPr algn="ctr"/>
                      <a:r>
                        <a:rPr lang="en-US" sz="2000" dirty="0" smtClean="0"/>
                        <a:t>4</a:t>
                      </a:r>
                      <a:endParaRPr lang="en-US" sz="2000" dirty="0"/>
                    </a:p>
                  </a:txBody>
                  <a:tcPr/>
                </a:tc>
                <a:tc>
                  <a:txBody>
                    <a:bodyPr/>
                    <a:lstStyle/>
                    <a:p>
                      <a:pPr algn="ctr"/>
                      <a:r>
                        <a:rPr lang="en-US" sz="2000" dirty="0" smtClean="0"/>
                        <a:t>8</a:t>
                      </a:r>
                      <a:endParaRPr lang="en-US" sz="2000" dirty="0"/>
                    </a:p>
                  </a:txBody>
                  <a:tcPr/>
                </a:tc>
                <a:tc>
                  <a:txBody>
                    <a:bodyPr/>
                    <a:lstStyle/>
                    <a:p>
                      <a:pPr algn="ctr"/>
                      <a:r>
                        <a:rPr lang="en-US" sz="2000" dirty="0" smtClean="0"/>
                        <a:t>1,250</a:t>
                      </a:r>
                      <a:endParaRPr lang="en-US" sz="2000" dirty="0"/>
                    </a:p>
                  </a:txBody>
                  <a:tcPr/>
                </a:tc>
                <a:tc>
                  <a:txBody>
                    <a:bodyPr/>
                    <a:lstStyle/>
                    <a:p>
                      <a:pPr algn="ctr"/>
                      <a:r>
                        <a:rPr lang="en-US" sz="2000" dirty="0" smtClean="0"/>
                        <a:t>5,000</a:t>
                      </a:r>
                      <a:endParaRPr lang="en-US" sz="2000" dirty="0"/>
                    </a:p>
                  </a:txBody>
                  <a:tcPr/>
                </a:tc>
                <a:tc>
                  <a:txBody>
                    <a:bodyPr/>
                    <a:lstStyle/>
                    <a:p>
                      <a:pPr algn="ctr"/>
                      <a:r>
                        <a:rPr lang="en-US" sz="2000" dirty="0" smtClean="0"/>
                        <a:t>2,075</a:t>
                      </a:r>
                      <a:endParaRPr lang="en-US" sz="2000" dirty="0"/>
                    </a:p>
                  </a:txBody>
                  <a:tcPr/>
                </a:tc>
                <a:tc>
                  <a:txBody>
                    <a:bodyPr/>
                    <a:lstStyle/>
                    <a:p>
                      <a:pPr algn="ctr"/>
                      <a:r>
                        <a:rPr lang="en-US" sz="2000" dirty="0" smtClean="0"/>
                        <a:t>46%</a:t>
                      </a:r>
                      <a:endParaRPr lang="en-US" sz="2000" dirty="0"/>
                    </a:p>
                  </a:txBody>
                  <a:tcPr/>
                </a:tc>
                <a:tc>
                  <a:txBody>
                    <a:bodyPr/>
                    <a:lstStyle/>
                    <a:p>
                      <a:pPr algn="ctr"/>
                      <a:r>
                        <a:rPr lang="en-US" sz="2000" dirty="0" smtClean="0"/>
                        <a:t>8</a:t>
                      </a:r>
                      <a:endParaRPr lang="en-US" sz="2000" dirty="0"/>
                    </a:p>
                  </a:txBody>
                  <a:tcPr/>
                </a:tc>
                <a:tc>
                  <a:txBody>
                    <a:bodyPr/>
                    <a:lstStyle/>
                    <a:p>
                      <a:pPr algn="ctr"/>
                      <a:r>
                        <a:rPr lang="en-US" sz="2000" dirty="0" smtClean="0"/>
                        <a:t>125</a:t>
                      </a:r>
                      <a:endParaRPr lang="en-US" sz="2000" dirty="0"/>
                    </a:p>
                  </a:txBody>
                  <a:tcPr/>
                </a:tc>
              </a:tr>
              <a:tr h="370840">
                <a:tc>
                  <a:txBody>
                    <a:bodyPr/>
                    <a:lstStyle/>
                    <a:p>
                      <a:pPr algn="ctr"/>
                      <a:r>
                        <a:rPr lang="en-US" sz="2000" b="1" dirty="0" smtClean="0">
                          <a:solidFill>
                            <a:srgbClr val="C00000"/>
                          </a:solidFill>
                        </a:rPr>
                        <a:t>4</a:t>
                      </a:r>
                      <a:endParaRPr lang="en-US" sz="2000" b="1" dirty="0">
                        <a:solidFill>
                          <a:srgbClr val="C00000"/>
                        </a:solidFill>
                      </a:endParaRPr>
                    </a:p>
                  </a:txBody>
                  <a:tcPr/>
                </a:tc>
                <a:tc>
                  <a:txBody>
                    <a:bodyPr/>
                    <a:lstStyle/>
                    <a:p>
                      <a:pPr algn="ctr"/>
                      <a:r>
                        <a:rPr lang="en-US" sz="2000" b="1" dirty="0" smtClean="0">
                          <a:solidFill>
                            <a:srgbClr val="C00000"/>
                          </a:solidFill>
                        </a:rPr>
                        <a:t>16</a:t>
                      </a:r>
                      <a:endParaRPr lang="en-US" sz="2000" b="1" dirty="0">
                        <a:solidFill>
                          <a:srgbClr val="C00000"/>
                        </a:solidFill>
                      </a:endParaRPr>
                    </a:p>
                  </a:txBody>
                  <a:tcPr/>
                </a:tc>
                <a:tc>
                  <a:txBody>
                    <a:bodyPr/>
                    <a:lstStyle/>
                    <a:p>
                      <a:pPr algn="ctr"/>
                      <a:r>
                        <a:rPr lang="en-US" sz="2000" b="1" dirty="0" smtClean="0">
                          <a:solidFill>
                            <a:srgbClr val="C00000"/>
                          </a:solidFill>
                        </a:rPr>
                        <a:t>627</a:t>
                      </a:r>
                      <a:endParaRPr lang="en-US" sz="2000" b="1" dirty="0">
                        <a:solidFill>
                          <a:srgbClr val="C00000"/>
                        </a:solidFill>
                      </a:endParaRPr>
                    </a:p>
                  </a:txBody>
                  <a:tcPr/>
                </a:tc>
                <a:tc>
                  <a:txBody>
                    <a:bodyPr/>
                    <a:lstStyle/>
                    <a:p>
                      <a:pPr algn="ctr"/>
                      <a:r>
                        <a:rPr lang="en-US" sz="2000" b="1" dirty="0" smtClean="0">
                          <a:solidFill>
                            <a:srgbClr val="C00000"/>
                          </a:solidFill>
                        </a:rPr>
                        <a:t>2,508</a:t>
                      </a:r>
                      <a:endParaRPr lang="en-US" sz="2000" b="1" dirty="0">
                        <a:solidFill>
                          <a:srgbClr val="C00000"/>
                        </a:solidFill>
                      </a:endParaRPr>
                    </a:p>
                  </a:txBody>
                  <a:tcPr/>
                </a:tc>
                <a:tc>
                  <a:txBody>
                    <a:bodyPr/>
                    <a:lstStyle/>
                    <a:p>
                      <a:pPr algn="ctr"/>
                      <a:r>
                        <a:rPr lang="en-US" sz="2000" b="1" dirty="0" smtClean="0">
                          <a:solidFill>
                            <a:srgbClr val="C00000"/>
                          </a:solidFill>
                        </a:rPr>
                        <a:t>295</a:t>
                      </a:r>
                      <a:endParaRPr lang="en-US" sz="2000" b="1" dirty="0">
                        <a:solidFill>
                          <a:srgbClr val="C00000"/>
                        </a:solidFill>
                      </a:endParaRPr>
                    </a:p>
                  </a:txBody>
                  <a:tcPr/>
                </a:tc>
                <a:tc>
                  <a:txBody>
                    <a:bodyPr/>
                    <a:lstStyle/>
                    <a:p>
                      <a:pPr algn="ctr"/>
                      <a:r>
                        <a:rPr lang="en-US" sz="2000" b="1" dirty="0" smtClean="0">
                          <a:solidFill>
                            <a:srgbClr val="C00000"/>
                          </a:solidFill>
                        </a:rPr>
                        <a:t>92%</a:t>
                      </a:r>
                      <a:endParaRPr lang="en-US" sz="2000" b="1" dirty="0">
                        <a:solidFill>
                          <a:srgbClr val="C00000"/>
                        </a:solidFill>
                      </a:endParaRPr>
                    </a:p>
                  </a:txBody>
                  <a:tcPr/>
                </a:tc>
                <a:tc>
                  <a:txBody>
                    <a:bodyPr/>
                    <a:lstStyle/>
                    <a:p>
                      <a:pPr algn="ctr"/>
                      <a:r>
                        <a:rPr lang="en-US" sz="2000" b="1" dirty="0" smtClean="0">
                          <a:solidFill>
                            <a:srgbClr val="C00000"/>
                          </a:solidFill>
                        </a:rPr>
                        <a:t>16</a:t>
                      </a:r>
                      <a:endParaRPr lang="en-US" sz="2000" b="1" dirty="0">
                        <a:solidFill>
                          <a:srgbClr val="C00000"/>
                        </a:solidFill>
                      </a:endParaRPr>
                    </a:p>
                  </a:txBody>
                  <a:tcPr/>
                </a:tc>
                <a:tc>
                  <a:txBody>
                    <a:bodyPr/>
                    <a:lstStyle/>
                    <a:p>
                      <a:pPr algn="ctr"/>
                      <a:r>
                        <a:rPr lang="en-US" sz="2000" b="1" dirty="0" smtClean="0">
                          <a:solidFill>
                            <a:srgbClr val="C00000"/>
                          </a:solidFill>
                        </a:rPr>
                        <a:t>62</a:t>
                      </a:r>
                      <a:endParaRPr lang="en-US" sz="2000" b="1" dirty="0">
                        <a:solidFill>
                          <a:srgbClr val="C00000"/>
                        </a:solidFill>
                      </a:endParaRPr>
                    </a:p>
                  </a:txBody>
                  <a:tcPr/>
                </a:tc>
              </a:tr>
              <a:tr h="370840">
                <a:tc>
                  <a:txBody>
                    <a:bodyPr/>
                    <a:lstStyle/>
                    <a:p>
                      <a:pPr algn="ctr"/>
                      <a:r>
                        <a:rPr lang="en-US" sz="2000" dirty="0" smtClean="0"/>
                        <a:t>4</a:t>
                      </a:r>
                      <a:endParaRPr lang="en-US" sz="2000" dirty="0"/>
                    </a:p>
                  </a:txBody>
                  <a:tcPr/>
                </a:tc>
                <a:tc>
                  <a:txBody>
                    <a:bodyPr/>
                    <a:lstStyle/>
                    <a:p>
                      <a:pPr algn="ctr"/>
                      <a:r>
                        <a:rPr lang="en-US" sz="2000" dirty="0" smtClean="0"/>
                        <a:t>32</a:t>
                      </a:r>
                      <a:endParaRPr lang="en-US" sz="2000" dirty="0"/>
                    </a:p>
                  </a:txBody>
                  <a:tcPr/>
                </a:tc>
                <a:tc>
                  <a:txBody>
                    <a:bodyPr/>
                    <a:lstStyle/>
                    <a:p>
                      <a:pPr algn="ctr"/>
                      <a:r>
                        <a:rPr lang="en-US" sz="2000" dirty="0" smtClean="0"/>
                        <a:t>596</a:t>
                      </a:r>
                      <a:endParaRPr lang="en-US" sz="2000" dirty="0"/>
                    </a:p>
                  </a:txBody>
                  <a:tcPr/>
                </a:tc>
                <a:tc>
                  <a:txBody>
                    <a:bodyPr/>
                    <a:lstStyle/>
                    <a:p>
                      <a:pPr algn="ctr"/>
                      <a:r>
                        <a:rPr lang="en-US" sz="2000" dirty="0" smtClean="0"/>
                        <a:t>2,384</a:t>
                      </a:r>
                      <a:endParaRPr lang="en-US" sz="2000" dirty="0"/>
                    </a:p>
                  </a:txBody>
                  <a:tcPr/>
                </a:tc>
                <a:tc>
                  <a:txBody>
                    <a:bodyPr/>
                    <a:lstStyle/>
                    <a:p>
                      <a:pPr algn="ctr"/>
                      <a:r>
                        <a:rPr lang="en-US" sz="2000" dirty="0" smtClean="0"/>
                        <a:t>112</a:t>
                      </a:r>
                      <a:endParaRPr lang="en-US" sz="2000" dirty="0"/>
                    </a:p>
                  </a:txBody>
                  <a:tcPr/>
                </a:tc>
                <a:tc>
                  <a:txBody>
                    <a:bodyPr/>
                    <a:lstStyle/>
                    <a:p>
                      <a:pPr algn="ctr"/>
                      <a:r>
                        <a:rPr lang="en-US" sz="2000" dirty="0" smtClean="0"/>
                        <a:t>97%</a:t>
                      </a:r>
                      <a:endParaRPr lang="en-US" sz="2000" dirty="0"/>
                    </a:p>
                  </a:txBody>
                  <a:tcPr/>
                </a:tc>
                <a:tc>
                  <a:txBody>
                    <a:bodyPr/>
                    <a:lstStyle/>
                    <a:p>
                      <a:pPr algn="ctr"/>
                      <a:r>
                        <a:rPr lang="en-US" sz="2000" dirty="0" smtClean="0"/>
                        <a:t>17</a:t>
                      </a:r>
                      <a:endParaRPr lang="en-US" sz="2000" dirty="0"/>
                    </a:p>
                  </a:txBody>
                  <a:tcPr/>
                </a:tc>
                <a:tc>
                  <a:txBody>
                    <a:bodyPr/>
                    <a:lstStyle/>
                    <a:p>
                      <a:pPr algn="ctr"/>
                      <a:r>
                        <a:rPr lang="en-US" sz="2000" dirty="0" smtClean="0"/>
                        <a:t>59</a:t>
                      </a:r>
                      <a:endParaRPr lang="en-US" sz="2000" dirty="0"/>
                    </a:p>
                  </a:txBody>
                  <a:tcPr/>
                </a:tc>
              </a:tr>
              <a:tr h="370840">
                <a:tc>
                  <a:txBody>
                    <a:bodyPr/>
                    <a:lstStyle/>
                    <a:p>
                      <a:pPr algn="ctr"/>
                      <a:r>
                        <a:rPr lang="en-US" sz="2000" dirty="0" smtClean="0"/>
                        <a:t>8</a:t>
                      </a:r>
                      <a:endParaRPr lang="en-US" sz="2000" dirty="0"/>
                    </a:p>
                  </a:txBody>
                  <a:tcPr/>
                </a:tc>
                <a:tc>
                  <a:txBody>
                    <a:bodyPr/>
                    <a:lstStyle/>
                    <a:p>
                      <a:pPr algn="ctr"/>
                      <a:r>
                        <a:rPr lang="en-US" sz="2000" dirty="0" smtClean="0"/>
                        <a:t>4</a:t>
                      </a:r>
                      <a:endParaRPr lang="en-US" sz="2000" dirty="0"/>
                    </a:p>
                  </a:txBody>
                  <a:tcPr/>
                </a:tc>
                <a:tc>
                  <a:txBody>
                    <a:bodyPr/>
                    <a:lstStyle/>
                    <a:p>
                      <a:pPr algn="ctr"/>
                      <a:r>
                        <a:rPr lang="en-US" sz="2000" dirty="0" smtClean="0"/>
                        <a:t>2,500</a:t>
                      </a:r>
                      <a:endParaRPr lang="en-US" sz="2000" dirty="0"/>
                    </a:p>
                  </a:txBody>
                  <a:tcPr/>
                </a:tc>
                <a:tc>
                  <a:txBody>
                    <a:bodyPr/>
                    <a:lstStyle/>
                    <a:p>
                      <a:pPr algn="ctr"/>
                      <a:r>
                        <a:rPr lang="en-US" sz="2000" b="0" dirty="0" smtClean="0"/>
                        <a:t>20,000</a:t>
                      </a:r>
                      <a:endParaRPr lang="en-US" sz="2000" b="0" dirty="0"/>
                    </a:p>
                  </a:txBody>
                  <a:tcPr/>
                </a:tc>
                <a:tc>
                  <a:txBody>
                    <a:bodyPr/>
                    <a:lstStyle/>
                    <a:p>
                      <a:pPr algn="ctr"/>
                      <a:r>
                        <a:rPr lang="en-US" sz="2000" dirty="0" smtClean="0"/>
                        <a:t>7,060</a:t>
                      </a:r>
                      <a:endParaRPr lang="en-US" sz="2000" dirty="0"/>
                    </a:p>
                  </a:txBody>
                  <a:tcPr/>
                </a:tc>
                <a:tc>
                  <a:txBody>
                    <a:bodyPr/>
                    <a:lstStyle/>
                    <a:p>
                      <a:pPr algn="ctr"/>
                      <a:r>
                        <a:rPr lang="en-US" sz="2000" dirty="0" smtClean="0"/>
                        <a:t>11%</a:t>
                      </a:r>
                      <a:endParaRPr lang="en-US" sz="2000" dirty="0"/>
                    </a:p>
                  </a:txBody>
                  <a:tcPr/>
                </a:tc>
                <a:tc>
                  <a:txBody>
                    <a:bodyPr/>
                    <a:lstStyle/>
                    <a:p>
                      <a:pPr algn="ctr"/>
                      <a:r>
                        <a:rPr lang="en-US" sz="2000" dirty="0" smtClean="0"/>
                        <a:t>4</a:t>
                      </a:r>
                      <a:endParaRPr lang="en-US" sz="2000" dirty="0"/>
                    </a:p>
                  </a:txBody>
                  <a:tcPr/>
                </a:tc>
                <a:tc>
                  <a:txBody>
                    <a:bodyPr/>
                    <a:lstStyle/>
                    <a:p>
                      <a:pPr algn="ctr"/>
                      <a:r>
                        <a:rPr lang="en-US" sz="2000" dirty="0" smtClean="0"/>
                        <a:t>250</a:t>
                      </a:r>
                      <a:endParaRPr lang="en-US" sz="2000" dirty="0"/>
                    </a:p>
                  </a:txBody>
                  <a:tcPr/>
                </a:tc>
              </a:tr>
              <a:tr h="370840">
                <a:tc>
                  <a:txBody>
                    <a:bodyPr/>
                    <a:lstStyle/>
                    <a:p>
                      <a:pPr algn="ctr"/>
                      <a:r>
                        <a:rPr lang="en-US" sz="2000" dirty="0" smtClean="0"/>
                        <a:t>8</a:t>
                      </a:r>
                      <a:endParaRPr lang="en-US" sz="2000" dirty="0"/>
                    </a:p>
                  </a:txBody>
                  <a:tcPr/>
                </a:tc>
                <a:tc>
                  <a:txBody>
                    <a:bodyPr/>
                    <a:lstStyle/>
                    <a:p>
                      <a:pPr algn="ctr"/>
                      <a:r>
                        <a:rPr lang="en-US" sz="2000" dirty="0" smtClean="0"/>
                        <a:t>16</a:t>
                      </a:r>
                      <a:endParaRPr lang="en-US" sz="2000" dirty="0"/>
                    </a:p>
                  </a:txBody>
                  <a:tcPr/>
                </a:tc>
                <a:tc>
                  <a:txBody>
                    <a:bodyPr/>
                    <a:lstStyle/>
                    <a:p>
                      <a:pPr algn="ctr"/>
                      <a:r>
                        <a:rPr lang="en-US" sz="2000" dirty="0" smtClean="0"/>
                        <a:t>625</a:t>
                      </a:r>
                      <a:endParaRPr lang="en-US" sz="2000" dirty="0"/>
                    </a:p>
                  </a:txBody>
                  <a:tcPr/>
                </a:tc>
                <a:tc>
                  <a:txBody>
                    <a:bodyPr/>
                    <a:lstStyle/>
                    <a:p>
                      <a:pPr algn="ctr"/>
                      <a:r>
                        <a:rPr lang="en-US" sz="2000" b="1" dirty="0" smtClean="0">
                          <a:solidFill>
                            <a:srgbClr val="C00000"/>
                          </a:solidFill>
                        </a:rPr>
                        <a:t>5,000</a:t>
                      </a:r>
                      <a:endParaRPr lang="en-US" sz="2000" b="1" dirty="0">
                        <a:solidFill>
                          <a:srgbClr val="C00000"/>
                        </a:solidFill>
                      </a:endParaRPr>
                    </a:p>
                  </a:txBody>
                  <a:tcPr/>
                </a:tc>
                <a:tc>
                  <a:txBody>
                    <a:bodyPr/>
                    <a:lstStyle/>
                    <a:p>
                      <a:pPr algn="ctr"/>
                      <a:r>
                        <a:rPr lang="en-US" sz="2000" dirty="0" smtClean="0"/>
                        <a:t>4,383</a:t>
                      </a:r>
                      <a:endParaRPr lang="en-US" sz="2000" dirty="0"/>
                    </a:p>
                  </a:txBody>
                  <a:tcPr/>
                </a:tc>
                <a:tc>
                  <a:txBody>
                    <a:bodyPr/>
                    <a:lstStyle/>
                    <a:p>
                      <a:pPr algn="ctr"/>
                      <a:r>
                        <a:rPr lang="en-US" sz="2000" dirty="0" smtClean="0"/>
                        <a:t>44.76</a:t>
                      </a:r>
                      <a:endParaRPr lang="en-US" sz="2000" dirty="0"/>
                    </a:p>
                  </a:txBody>
                  <a:tcPr/>
                </a:tc>
                <a:tc>
                  <a:txBody>
                    <a:bodyPr/>
                    <a:lstStyle/>
                    <a:p>
                      <a:pPr algn="ctr"/>
                      <a:r>
                        <a:rPr lang="en-US" sz="2000" dirty="0" smtClean="0"/>
                        <a:t>16</a:t>
                      </a:r>
                      <a:endParaRPr lang="en-US" sz="2000" dirty="0"/>
                    </a:p>
                  </a:txBody>
                  <a:tcPr/>
                </a:tc>
                <a:tc>
                  <a:txBody>
                    <a:bodyPr/>
                    <a:lstStyle/>
                    <a:p>
                      <a:pPr algn="ctr"/>
                      <a:r>
                        <a:rPr lang="en-US" sz="2000" dirty="0" smtClean="0"/>
                        <a:t>62</a:t>
                      </a:r>
                      <a:endParaRPr lang="en-US" sz="2000" dirty="0"/>
                    </a:p>
                  </a:txBody>
                  <a:tcPr/>
                </a:tc>
              </a:tr>
              <a:tr h="370840">
                <a:tc>
                  <a:txBody>
                    <a:bodyPr/>
                    <a:lstStyle/>
                    <a:p>
                      <a:pPr algn="ctr"/>
                      <a:r>
                        <a:rPr lang="en-US" sz="2000" dirty="0" smtClean="0"/>
                        <a:t>8</a:t>
                      </a:r>
                      <a:endParaRPr lang="en-US" sz="2000" dirty="0"/>
                    </a:p>
                  </a:txBody>
                  <a:tcPr/>
                </a:tc>
                <a:tc>
                  <a:txBody>
                    <a:bodyPr/>
                    <a:lstStyle/>
                    <a:p>
                      <a:pPr algn="ctr"/>
                      <a:r>
                        <a:rPr lang="en-US" sz="2000" dirty="0" smtClean="0"/>
                        <a:t>32</a:t>
                      </a:r>
                      <a:endParaRPr lang="en-US" sz="2000" dirty="0"/>
                    </a:p>
                  </a:txBody>
                  <a:tcPr/>
                </a:tc>
                <a:tc>
                  <a:txBody>
                    <a:bodyPr/>
                    <a:lstStyle/>
                    <a:p>
                      <a:pPr algn="ctr"/>
                      <a:r>
                        <a:rPr lang="en-US" sz="2000" dirty="0" smtClean="0"/>
                        <a:t>313</a:t>
                      </a:r>
                      <a:endParaRPr lang="en-US" sz="2000" dirty="0"/>
                    </a:p>
                  </a:txBody>
                  <a:tcPr/>
                </a:tc>
                <a:tc>
                  <a:txBody>
                    <a:bodyPr/>
                    <a:lstStyle/>
                    <a:p>
                      <a:pPr algn="ctr"/>
                      <a:r>
                        <a:rPr lang="en-US" sz="2000" dirty="0" smtClean="0"/>
                        <a:t>2,504</a:t>
                      </a:r>
                      <a:endParaRPr lang="en-US" sz="2000" dirty="0"/>
                    </a:p>
                  </a:txBody>
                  <a:tcPr/>
                </a:tc>
                <a:tc>
                  <a:txBody>
                    <a:bodyPr/>
                    <a:lstStyle/>
                    <a:p>
                      <a:pPr algn="ctr"/>
                      <a:r>
                        <a:rPr lang="en-US" sz="2000" dirty="0" smtClean="0"/>
                        <a:t>806</a:t>
                      </a:r>
                      <a:endParaRPr lang="en-US" sz="2000" dirty="0"/>
                    </a:p>
                  </a:txBody>
                  <a:tcPr/>
                </a:tc>
                <a:tc>
                  <a:txBody>
                    <a:bodyPr/>
                    <a:lstStyle/>
                    <a:p>
                      <a:pPr algn="ctr"/>
                      <a:r>
                        <a:rPr lang="en-US" sz="2000" dirty="0" smtClean="0"/>
                        <a:t>90%</a:t>
                      </a:r>
                      <a:endParaRPr lang="en-US" sz="2000" dirty="0"/>
                    </a:p>
                  </a:txBody>
                  <a:tcPr/>
                </a:tc>
                <a:tc>
                  <a:txBody>
                    <a:bodyPr/>
                    <a:lstStyle/>
                    <a:p>
                      <a:pPr algn="ctr"/>
                      <a:r>
                        <a:rPr lang="en-US" sz="2000" dirty="0" smtClean="0"/>
                        <a:t>32</a:t>
                      </a:r>
                      <a:endParaRPr lang="en-US" sz="2000" dirty="0"/>
                    </a:p>
                  </a:txBody>
                  <a:tcPr/>
                </a:tc>
                <a:tc>
                  <a:txBody>
                    <a:bodyPr/>
                    <a:lstStyle/>
                    <a:p>
                      <a:pPr algn="ctr"/>
                      <a:r>
                        <a:rPr lang="en-US" sz="2000" dirty="0" smtClean="0"/>
                        <a:t>31</a:t>
                      </a:r>
                      <a:endParaRPr lang="en-US" sz="2000" dirty="0"/>
                    </a:p>
                  </a:txBody>
                  <a:tcPr/>
                </a:tc>
              </a:tr>
              <a:tr h="370840">
                <a:tc>
                  <a:txBody>
                    <a:bodyPr/>
                    <a:lstStyle/>
                    <a:p>
                      <a:pPr algn="ctr"/>
                      <a:r>
                        <a:rPr lang="en-US" sz="2000" b="0" dirty="0" smtClean="0">
                          <a:solidFill>
                            <a:schemeClr val="tx1"/>
                          </a:solidFill>
                        </a:rPr>
                        <a:t>8</a:t>
                      </a:r>
                      <a:endParaRPr lang="en-US" sz="2000" b="0" dirty="0">
                        <a:solidFill>
                          <a:schemeClr val="tx1"/>
                        </a:solidFill>
                      </a:endParaRPr>
                    </a:p>
                  </a:txBody>
                  <a:tcPr>
                    <a:solidFill>
                      <a:srgbClr val="D0D8E8"/>
                    </a:solidFill>
                  </a:tcPr>
                </a:tc>
                <a:tc>
                  <a:txBody>
                    <a:bodyPr/>
                    <a:lstStyle/>
                    <a:p>
                      <a:pPr algn="ctr"/>
                      <a:r>
                        <a:rPr lang="en-US" sz="2000" b="0" dirty="0" smtClean="0">
                          <a:solidFill>
                            <a:schemeClr val="tx1"/>
                          </a:solidFill>
                        </a:rPr>
                        <a:t>64</a:t>
                      </a:r>
                      <a:endParaRPr lang="en-US" sz="2000" b="0" dirty="0">
                        <a:solidFill>
                          <a:schemeClr val="tx1"/>
                        </a:solidFill>
                      </a:endParaRPr>
                    </a:p>
                  </a:txBody>
                  <a:tcPr>
                    <a:solidFill>
                      <a:srgbClr val="D0D8E8"/>
                    </a:solidFill>
                  </a:tcPr>
                </a:tc>
                <a:tc>
                  <a:txBody>
                    <a:bodyPr/>
                    <a:lstStyle/>
                    <a:p>
                      <a:pPr algn="ctr"/>
                      <a:r>
                        <a:rPr lang="en-US" sz="2000" b="0" dirty="0" smtClean="0">
                          <a:solidFill>
                            <a:schemeClr val="tx1"/>
                          </a:solidFill>
                        </a:rPr>
                        <a:t>286</a:t>
                      </a:r>
                      <a:endParaRPr lang="en-US" sz="2000" b="0" dirty="0">
                        <a:solidFill>
                          <a:schemeClr val="tx1"/>
                        </a:solidFill>
                      </a:endParaRPr>
                    </a:p>
                  </a:txBody>
                  <a:tcPr>
                    <a:solidFill>
                      <a:srgbClr val="D0D8E8"/>
                    </a:solidFill>
                  </a:tcPr>
                </a:tc>
                <a:tc>
                  <a:txBody>
                    <a:bodyPr/>
                    <a:lstStyle/>
                    <a:p>
                      <a:pPr algn="ctr"/>
                      <a:r>
                        <a:rPr lang="en-US" sz="2000" b="0" dirty="0" smtClean="0">
                          <a:solidFill>
                            <a:schemeClr val="tx1"/>
                          </a:solidFill>
                        </a:rPr>
                        <a:t>2,288</a:t>
                      </a:r>
                      <a:endParaRPr lang="en-US" sz="2000" b="0" dirty="0">
                        <a:solidFill>
                          <a:schemeClr val="tx1"/>
                        </a:solidFill>
                      </a:endParaRPr>
                    </a:p>
                  </a:txBody>
                  <a:tcPr>
                    <a:solidFill>
                      <a:srgbClr val="D0D8E8"/>
                    </a:solidFill>
                  </a:tcPr>
                </a:tc>
                <a:tc>
                  <a:txBody>
                    <a:bodyPr/>
                    <a:lstStyle/>
                    <a:p>
                      <a:pPr algn="ctr"/>
                      <a:r>
                        <a:rPr lang="en-US" sz="2000" b="0" dirty="0" smtClean="0">
                          <a:solidFill>
                            <a:schemeClr val="tx1"/>
                          </a:solidFill>
                        </a:rPr>
                        <a:t>114</a:t>
                      </a:r>
                      <a:endParaRPr lang="en-US" sz="2000" b="0" dirty="0">
                        <a:solidFill>
                          <a:schemeClr val="tx1"/>
                        </a:solidFill>
                      </a:endParaRPr>
                    </a:p>
                  </a:txBody>
                  <a:tcPr>
                    <a:solidFill>
                      <a:srgbClr val="D0D8E8"/>
                    </a:solidFill>
                  </a:tcPr>
                </a:tc>
                <a:tc>
                  <a:txBody>
                    <a:bodyPr/>
                    <a:lstStyle/>
                    <a:p>
                      <a:pPr algn="ctr"/>
                      <a:r>
                        <a:rPr lang="en-US" sz="2000" b="0" dirty="0" smtClean="0">
                          <a:solidFill>
                            <a:schemeClr val="tx1"/>
                          </a:solidFill>
                        </a:rPr>
                        <a:t>98%</a:t>
                      </a:r>
                      <a:endParaRPr lang="en-US" sz="2000" b="0" dirty="0">
                        <a:solidFill>
                          <a:schemeClr val="tx1"/>
                        </a:solidFill>
                      </a:endParaRPr>
                    </a:p>
                  </a:txBody>
                  <a:tcPr>
                    <a:solidFill>
                      <a:srgbClr val="D0D8E8"/>
                    </a:solidFill>
                  </a:tcPr>
                </a:tc>
                <a:tc>
                  <a:txBody>
                    <a:bodyPr/>
                    <a:lstStyle/>
                    <a:p>
                      <a:pPr algn="ctr"/>
                      <a:r>
                        <a:rPr lang="en-US" sz="2000" b="0" dirty="0" smtClean="0">
                          <a:solidFill>
                            <a:schemeClr val="tx1"/>
                          </a:solidFill>
                        </a:rPr>
                        <a:t>35</a:t>
                      </a:r>
                      <a:endParaRPr lang="en-US" sz="2000" b="0" dirty="0">
                        <a:solidFill>
                          <a:schemeClr val="tx1"/>
                        </a:solidFill>
                      </a:endParaRPr>
                    </a:p>
                  </a:txBody>
                  <a:tcPr>
                    <a:solidFill>
                      <a:srgbClr val="D0D8E8"/>
                    </a:solidFill>
                  </a:tcPr>
                </a:tc>
                <a:tc>
                  <a:txBody>
                    <a:bodyPr/>
                    <a:lstStyle/>
                    <a:p>
                      <a:pPr algn="ctr"/>
                      <a:r>
                        <a:rPr lang="en-US" sz="2000" b="0" dirty="0" smtClean="0">
                          <a:solidFill>
                            <a:schemeClr val="tx1"/>
                          </a:solidFill>
                        </a:rPr>
                        <a:t>29</a:t>
                      </a:r>
                      <a:endParaRPr lang="en-US" sz="2000" b="0" dirty="0">
                        <a:solidFill>
                          <a:schemeClr val="tx1"/>
                        </a:solidFill>
                      </a:endParaRPr>
                    </a:p>
                  </a:txBody>
                  <a:tcPr>
                    <a:solidFill>
                      <a:srgbClr val="D0D8E8"/>
                    </a:solidFill>
                  </a:tcPr>
                </a:tc>
              </a:tr>
              <a:tr h="370840">
                <a:tc>
                  <a:txBody>
                    <a:bodyPr/>
                    <a:lstStyle/>
                    <a:p>
                      <a:pPr algn="ctr"/>
                      <a:r>
                        <a:rPr lang="en-US" sz="2000" dirty="0" smtClean="0"/>
                        <a:t>8</a:t>
                      </a:r>
                      <a:endParaRPr lang="en-US" sz="2000" dirty="0"/>
                    </a:p>
                  </a:txBody>
                  <a:tcPr/>
                </a:tc>
                <a:tc>
                  <a:txBody>
                    <a:bodyPr/>
                    <a:lstStyle/>
                    <a:p>
                      <a:pPr algn="ctr"/>
                      <a:r>
                        <a:rPr lang="en-US" sz="2000" dirty="0" smtClean="0"/>
                        <a:t>128</a:t>
                      </a:r>
                      <a:endParaRPr lang="en-US" sz="2000" dirty="0"/>
                    </a:p>
                  </a:txBody>
                  <a:tcPr/>
                </a:tc>
                <a:tc>
                  <a:txBody>
                    <a:bodyPr/>
                    <a:lstStyle/>
                    <a:p>
                      <a:pPr algn="ctr"/>
                      <a:r>
                        <a:rPr lang="en-US" sz="2000" dirty="0" smtClean="0"/>
                        <a:t>285</a:t>
                      </a:r>
                      <a:endParaRPr lang="en-US" sz="2000" dirty="0"/>
                    </a:p>
                  </a:txBody>
                  <a:tcPr/>
                </a:tc>
                <a:tc>
                  <a:txBody>
                    <a:bodyPr/>
                    <a:lstStyle/>
                    <a:p>
                      <a:pPr algn="ctr"/>
                      <a:r>
                        <a:rPr lang="en-US" sz="2000" dirty="0" smtClean="0"/>
                        <a:t>2,280</a:t>
                      </a:r>
                      <a:endParaRPr lang="en-US" sz="2000" dirty="0"/>
                    </a:p>
                  </a:txBody>
                  <a:tcPr/>
                </a:tc>
                <a:tc>
                  <a:txBody>
                    <a:bodyPr/>
                    <a:lstStyle/>
                    <a:p>
                      <a:pPr algn="ctr"/>
                      <a:r>
                        <a:rPr lang="en-US" sz="2000" dirty="0" smtClean="0"/>
                        <a:t>109</a:t>
                      </a:r>
                      <a:endParaRPr lang="en-US" sz="2000" dirty="0"/>
                    </a:p>
                  </a:txBody>
                  <a:tcPr/>
                </a:tc>
                <a:tc>
                  <a:txBody>
                    <a:bodyPr/>
                    <a:lstStyle/>
                    <a:p>
                      <a:pPr algn="ctr"/>
                      <a:r>
                        <a:rPr lang="en-US" sz="2000" dirty="0" smtClean="0"/>
                        <a:t>98%</a:t>
                      </a:r>
                      <a:endParaRPr lang="en-US" sz="2000" dirty="0"/>
                    </a:p>
                  </a:txBody>
                  <a:tcPr/>
                </a:tc>
                <a:tc>
                  <a:txBody>
                    <a:bodyPr/>
                    <a:lstStyle/>
                    <a:p>
                      <a:pPr algn="ctr"/>
                      <a:r>
                        <a:rPr lang="en-US" sz="2000" dirty="0" smtClean="0"/>
                        <a:t>35</a:t>
                      </a:r>
                      <a:endParaRPr lang="en-US" sz="2000" dirty="0"/>
                    </a:p>
                  </a:txBody>
                  <a:tcPr/>
                </a:tc>
                <a:tc>
                  <a:txBody>
                    <a:bodyPr/>
                    <a:lstStyle/>
                    <a:p>
                      <a:pPr algn="ctr"/>
                      <a:r>
                        <a:rPr lang="en-US" sz="2000" dirty="0" smtClean="0"/>
                        <a:t>29</a:t>
                      </a:r>
                      <a:endParaRPr lang="en-US" sz="2000" dirty="0"/>
                    </a:p>
                  </a:txBody>
                  <a:tcPr/>
                </a:tc>
              </a:tr>
            </a:tbl>
          </a:graphicData>
        </a:graphic>
      </p:graphicFrame>
      <p:sp>
        <p:nvSpPr>
          <p:cNvPr id="5" name="Right Arrow 4"/>
          <p:cNvSpPr/>
          <p:nvPr/>
        </p:nvSpPr>
        <p:spPr>
          <a:xfrm>
            <a:off x="76200" y="3505200"/>
            <a:ext cx="1066800" cy="48463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Original</a:t>
            </a:r>
            <a:endParaRPr lang="en-US" sz="1400" dirty="0"/>
          </a:p>
        </p:txBody>
      </p:sp>
      <p:sp>
        <p:nvSpPr>
          <p:cNvPr id="9" name="Right Arrow 8"/>
          <p:cNvSpPr/>
          <p:nvPr/>
        </p:nvSpPr>
        <p:spPr>
          <a:xfrm>
            <a:off x="76200" y="4696968"/>
            <a:ext cx="1066800" cy="484632"/>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Oops!</a:t>
            </a:r>
            <a:endParaRPr lang="en-US" sz="1400" dirty="0"/>
          </a:p>
        </p:txBody>
      </p:sp>
      <p:sp>
        <p:nvSpPr>
          <p:cNvPr id="8" name="Slide Number Placeholder 7"/>
          <p:cNvSpPr>
            <a:spLocks noGrp="1"/>
          </p:cNvSpPr>
          <p:nvPr>
            <p:ph type="sldNum" sz="quarter" idx="12"/>
          </p:nvPr>
        </p:nvSpPr>
        <p:spPr/>
        <p:txBody>
          <a:bodyPr/>
          <a:lstStyle/>
          <a:p>
            <a:fld id="{5657C8AD-9CD5-4FD6-B96A-EC63C8DD4688}" type="slidenum">
              <a:rPr lang="en-US" smtClean="0"/>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6">
                    <a:lumMod val="75000"/>
                  </a:schemeClr>
                </a:solidFill>
              </a:rPr>
              <a:t>We Will NOT be Talking about:</a:t>
            </a:r>
            <a:endParaRPr lang="en-US" sz="2700" dirty="0">
              <a:solidFill>
                <a:schemeClr val="accent6">
                  <a:lumMod val="75000"/>
                </a:schemeClr>
              </a:solidFill>
            </a:endParaRPr>
          </a:p>
        </p:txBody>
      </p:sp>
      <p:sp>
        <p:nvSpPr>
          <p:cNvPr id="3" name="Content Placeholder 2"/>
          <p:cNvSpPr>
            <a:spLocks noGrp="1"/>
          </p:cNvSpPr>
          <p:nvPr>
            <p:ph idx="1"/>
          </p:nvPr>
        </p:nvSpPr>
        <p:spPr>
          <a:xfrm>
            <a:off x="457200" y="1722437"/>
            <a:ext cx="8229600" cy="4525963"/>
          </a:xfrm>
        </p:spPr>
        <p:txBody>
          <a:bodyPr>
            <a:normAutofit/>
          </a:bodyPr>
          <a:lstStyle/>
          <a:p>
            <a:r>
              <a:rPr lang="en-US" sz="3900" dirty="0" smtClean="0"/>
              <a:t>SANs</a:t>
            </a:r>
          </a:p>
          <a:p>
            <a:r>
              <a:rPr lang="en-US" sz="3900" dirty="0" smtClean="0"/>
              <a:t>Servers</a:t>
            </a:r>
          </a:p>
          <a:p>
            <a:r>
              <a:rPr lang="en-US" sz="3900" dirty="0" smtClean="0"/>
              <a:t>Operating systems</a:t>
            </a:r>
          </a:p>
          <a:p>
            <a:r>
              <a:rPr lang="en-US" sz="3900" dirty="0" smtClean="0"/>
              <a:t>RAID levels</a:t>
            </a:r>
          </a:p>
          <a:p>
            <a:r>
              <a:rPr lang="en-US" sz="3900" dirty="0" smtClean="0"/>
              <a:t>… and so forth.</a:t>
            </a:r>
          </a:p>
        </p:txBody>
      </p:sp>
      <p:sp>
        <p:nvSpPr>
          <p:cNvPr id="4" name="Slide Number Placeholder 3"/>
          <p:cNvSpPr>
            <a:spLocks noGrp="1"/>
          </p:cNvSpPr>
          <p:nvPr>
            <p:ph type="sldNum" sz="quarter" idx="12"/>
          </p:nvPr>
        </p:nvSpPr>
        <p:spPr/>
        <p:txBody>
          <a:bodyPr/>
          <a:lstStyle/>
          <a:p>
            <a:fld id="{5657C8AD-9CD5-4FD6-B96A-EC63C8DD4688}" type="slidenum">
              <a:rPr lang="en-US" smtClean="0"/>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Set Rows Per Block Optimally</a:t>
            </a:r>
            <a:endParaRPr lang="en-US" sz="2700" dirty="0"/>
          </a:p>
        </p:txBody>
      </p:sp>
      <p:graphicFrame>
        <p:nvGraphicFramePr>
          <p:cNvPr id="7" name="Content Placeholder 6"/>
          <p:cNvGraphicFramePr>
            <a:graphicFrameLocks noGrp="1"/>
          </p:cNvGraphicFramePr>
          <p:nvPr>
            <p:ph idx="1"/>
          </p:nvPr>
        </p:nvGraphicFramePr>
        <p:xfrm>
          <a:off x="838199" y="1661160"/>
          <a:ext cx="8153401" cy="4663440"/>
        </p:xfrm>
        <a:graphic>
          <a:graphicData uri="http://schemas.openxmlformats.org/drawingml/2006/table">
            <a:tbl>
              <a:tblPr firstRow="1" bandRow="1">
                <a:tableStyleId>{5C22544A-7EE6-4342-B048-85BDC9FD1C3A}</a:tableStyleId>
              </a:tblPr>
              <a:tblGrid>
                <a:gridCol w="1009650"/>
                <a:gridCol w="1009650"/>
                <a:gridCol w="1009650"/>
                <a:gridCol w="1009650"/>
                <a:gridCol w="1009650"/>
                <a:gridCol w="1009650"/>
                <a:gridCol w="952501"/>
                <a:gridCol w="1143000"/>
              </a:tblGrid>
              <a:tr h="370840">
                <a:tc>
                  <a:txBody>
                    <a:bodyPr/>
                    <a:lstStyle/>
                    <a:p>
                      <a:pPr algn="ctr"/>
                      <a:r>
                        <a:rPr lang="en-US" sz="2000" dirty="0" smtClean="0"/>
                        <a:t>BlkSz</a:t>
                      </a:r>
                      <a:endParaRPr lang="en-US" sz="2000" dirty="0"/>
                    </a:p>
                  </a:txBody>
                  <a:tcPr/>
                </a:tc>
                <a:tc>
                  <a:txBody>
                    <a:bodyPr/>
                    <a:lstStyle/>
                    <a:p>
                      <a:pPr algn="ctr"/>
                      <a:r>
                        <a:rPr lang="en-US" sz="2000" dirty="0" smtClean="0"/>
                        <a:t>RPB</a:t>
                      </a:r>
                      <a:endParaRPr lang="en-US" sz="2000" dirty="0"/>
                    </a:p>
                  </a:txBody>
                  <a:tcPr/>
                </a:tc>
                <a:tc>
                  <a:txBody>
                    <a:bodyPr/>
                    <a:lstStyle/>
                    <a:p>
                      <a:pPr algn="ctr"/>
                      <a:r>
                        <a:rPr lang="en-US" sz="2000" dirty="0" smtClean="0"/>
                        <a:t>Blocks</a:t>
                      </a:r>
                      <a:endParaRPr lang="en-US" sz="2000" dirty="0"/>
                    </a:p>
                  </a:txBody>
                  <a:tcPr/>
                </a:tc>
                <a:tc>
                  <a:txBody>
                    <a:bodyPr/>
                    <a:lstStyle/>
                    <a:p>
                      <a:pPr algn="ctr"/>
                      <a:r>
                        <a:rPr lang="en-US" sz="2000" dirty="0" smtClean="0"/>
                        <a:t>Disk (KB)</a:t>
                      </a:r>
                      <a:endParaRPr lang="en-US" sz="2000" dirty="0"/>
                    </a:p>
                  </a:txBody>
                  <a:tcPr/>
                </a:tc>
                <a:tc>
                  <a:txBody>
                    <a:bodyPr/>
                    <a:lstStyle/>
                    <a:p>
                      <a:pPr algn="ctr"/>
                      <a:r>
                        <a:rPr lang="en-US" sz="2000" dirty="0" smtClean="0"/>
                        <a:t>Waste/</a:t>
                      </a:r>
                      <a:br>
                        <a:rPr lang="en-US" sz="2000" dirty="0" smtClean="0"/>
                      </a:br>
                      <a:r>
                        <a:rPr lang="en-US" sz="2000" dirty="0" smtClean="0"/>
                        <a:t>Blk</a:t>
                      </a:r>
                      <a:endParaRPr lang="en-US" sz="2000" dirty="0"/>
                    </a:p>
                  </a:txBody>
                  <a:tcPr/>
                </a:tc>
                <a:tc>
                  <a:txBody>
                    <a:bodyPr/>
                    <a:lstStyle/>
                    <a:p>
                      <a:pPr algn="ctr"/>
                      <a:r>
                        <a:rPr lang="en-US" sz="2000" dirty="0" smtClean="0"/>
                        <a:t>%Used</a:t>
                      </a:r>
                      <a:endParaRPr lang="en-US" sz="2000" dirty="0"/>
                    </a:p>
                  </a:txBody>
                  <a:tcPr/>
                </a:tc>
                <a:tc>
                  <a:txBody>
                    <a:bodyPr/>
                    <a:lstStyle/>
                    <a:p>
                      <a:pPr algn="ctr"/>
                      <a:r>
                        <a:rPr lang="en-US" sz="2000" dirty="0" smtClean="0"/>
                        <a:t>Actual RPB</a:t>
                      </a:r>
                      <a:endParaRPr lang="en-US" sz="2000" dirty="0"/>
                    </a:p>
                  </a:txBody>
                  <a:tcPr/>
                </a:tc>
                <a:tc>
                  <a:txBody>
                    <a:bodyPr/>
                    <a:lstStyle/>
                    <a:p>
                      <a:pPr algn="ctr"/>
                      <a:r>
                        <a:rPr lang="en-US" sz="2000" dirty="0" smtClean="0"/>
                        <a:t>IO/1,000 Recs</a:t>
                      </a:r>
                      <a:endParaRPr lang="en-US" sz="2000" dirty="0"/>
                    </a:p>
                  </a:txBody>
                  <a:tcPr/>
                </a:tc>
              </a:tr>
              <a:tr h="370840">
                <a:tc>
                  <a:txBody>
                    <a:bodyPr/>
                    <a:lstStyle/>
                    <a:p>
                      <a:pPr algn="ctr"/>
                      <a:r>
                        <a:rPr lang="en-US" sz="2000" dirty="0" smtClean="0"/>
                        <a:t>1</a:t>
                      </a:r>
                      <a:endParaRPr lang="en-US" sz="2000" dirty="0"/>
                    </a:p>
                  </a:txBody>
                  <a:tcPr/>
                </a:tc>
                <a:tc>
                  <a:txBody>
                    <a:bodyPr/>
                    <a:lstStyle/>
                    <a:p>
                      <a:pPr algn="ctr"/>
                      <a:r>
                        <a:rPr lang="en-US" sz="2000" dirty="0" smtClean="0"/>
                        <a:t>4</a:t>
                      </a:r>
                      <a:endParaRPr lang="en-US" sz="2000" dirty="0"/>
                    </a:p>
                  </a:txBody>
                  <a:tcPr/>
                </a:tc>
                <a:tc>
                  <a:txBody>
                    <a:bodyPr/>
                    <a:lstStyle/>
                    <a:p>
                      <a:pPr algn="ctr"/>
                      <a:r>
                        <a:rPr lang="en-US" sz="2000" dirty="0" smtClean="0"/>
                        <a:t>3,015</a:t>
                      </a:r>
                      <a:endParaRPr lang="en-US" sz="2000" dirty="0"/>
                    </a:p>
                  </a:txBody>
                  <a:tcPr/>
                </a:tc>
                <a:tc>
                  <a:txBody>
                    <a:bodyPr/>
                    <a:lstStyle/>
                    <a:p>
                      <a:pPr algn="ctr"/>
                      <a:r>
                        <a:rPr lang="en-US" sz="2000" dirty="0" smtClean="0"/>
                        <a:t>3,015</a:t>
                      </a:r>
                      <a:endParaRPr lang="en-US" sz="2000" dirty="0"/>
                    </a:p>
                  </a:txBody>
                  <a:tcPr/>
                </a:tc>
                <a:tc>
                  <a:txBody>
                    <a:bodyPr/>
                    <a:lstStyle/>
                    <a:p>
                      <a:pPr algn="ctr"/>
                      <a:r>
                        <a:rPr lang="en-US" sz="2000" dirty="0" smtClean="0"/>
                        <a:t>124</a:t>
                      </a:r>
                      <a:endParaRPr lang="en-US" sz="2000" dirty="0"/>
                    </a:p>
                  </a:txBody>
                  <a:tcPr/>
                </a:tc>
                <a:tc>
                  <a:txBody>
                    <a:bodyPr/>
                    <a:lstStyle/>
                    <a:p>
                      <a:pPr algn="ctr"/>
                      <a:r>
                        <a:rPr lang="en-US" sz="2000" dirty="0" smtClean="0"/>
                        <a:t>86%</a:t>
                      </a:r>
                      <a:endParaRPr lang="en-US" sz="2000" dirty="0"/>
                    </a:p>
                  </a:txBody>
                  <a:tcPr/>
                </a:tc>
                <a:tc>
                  <a:txBody>
                    <a:bodyPr/>
                    <a:lstStyle/>
                    <a:p>
                      <a:pPr algn="ctr"/>
                      <a:r>
                        <a:rPr lang="en-US" sz="2000" dirty="0" smtClean="0"/>
                        <a:t>3</a:t>
                      </a:r>
                      <a:endParaRPr lang="en-US" sz="2000" dirty="0"/>
                    </a:p>
                  </a:txBody>
                  <a:tcPr/>
                </a:tc>
                <a:tc>
                  <a:txBody>
                    <a:bodyPr/>
                    <a:lstStyle/>
                    <a:p>
                      <a:pPr algn="ctr"/>
                      <a:r>
                        <a:rPr lang="en-US" sz="2000" dirty="0" smtClean="0"/>
                        <a:t>333</a:t>
                      </a:r>
                      <a:endParaRPr lang="en-US" sz="2000" dirty="0"/>
                    </a:p>
                  </a:txBody>
                  <a:tcPr/>
                </a:tc>
              </a:tr>
              <a:tr h="370840">
                <a:tc>
                  <a:txBody>
                    <a:bodyPr/>
                    <a:lstStyle/>
                    <a:p>
                      <a:pPr algn="ctr"/>
                      <a:r>
                        <a:rPr lang="en-US" sz="2000" dirty="0" smtClean="0"/>
                        <a:t>4</a:t>
                      </a:r>
                      <a:endParaRPr lang="en-US" sz="2000" dirty="0"/>
                    </a:p>
                  </a:txBody>
                  <a:tcPr/>
                </a:tc>
                <a:tc>
                  <a:txBody>
                    <a:bodyPr/>
                    <a:lstStyle/>
                    <a:p>
                      <a:pPr algn="ctr"/>
                      <a:r>
                        <a:rPr lang="en-US" sz="2000" dirty="0" smtClean="0"/>
                        <a:t>4</a:t>
                      </a:r>
                      <a:endParaRPr lang="en-US" sz="2000" dirty="0"/>
                    </a:p>
                  </a:txBody>
                  <a:tcPr/>
                </a:tc>
                <a:tc>
                  <a:txBody>
                    <a:bodyPr/>
                    <a:lstStyle/>
                    <a:p>
                      <a:pPr algn="ctr"/>
                      <a:r>
                        <a:rPr lang="en-US" sz="2000" dirty="0" smtClean="0"/>
                        <a:t>2,500</a:t>
                      </a:r>
                      <a:endParaRPr lang="en-US" sz="2000" dirty="0"/>
                    </a:p>
                  </a:txBody>
                  <a:tcPr/>
                </a:tc>
                <a:tc>
                  <a:txBody>
                    <a:bodyPr/>
                    <a:lstStyle/>
                    <a:p>
                      <a:pPr algn="ctr"/>
                      <a:r>
                        <a:rPr lang="en-US" sz="2000" dirty="0" smtClean="0"/>
                        <a:t>10,000</a:t>
                      </a:r>
                      <a:endParaRPr lang="en-US" sz="2000" dirty="0"/>
                    </a:p>
                  </a:txBody>
                  <a:tcPr/>
                </a:tc>
                <a:tc>
                  <a:txBody>
                    <a:bodyPr/>
                    <a:lstStyle/>
                    <a:p>
                      <a:pPr algn="ctr"/>
                      <a:r>
                        <a:rPr lang="en-US" sz="2000" dirty="0" smtClean="0"/>
                        <a:t>2,965</a:t>
                      </a:r>
                      <a:endParaRPr lang="en-US" sz="2000" dirty="0"/>
                    </a:p>
                  </a:txBody>
                  <a:tcPr/>
                </a:tc>
                <a:tc>
                  <a:txBody>
                    <a:bodyPr/>
                    <a:lstStyle/>
                    <a:p>
                      <a:pPr algn="ctr"/>
                      <a:r>
                        <a:rPr lang="en-US" sz="2000" dirty="0" smtClean="0"/>
                        <a:t>23%</a:t>
                      </a:r>
                      <a:endParaRPr lang="en-US" sz="2000" dirty="0"/>
                    </a:p>
                  </a:txBody>
                  <a:tcPr/>
                </a:tc>
                <a:tc>
                  <a:txBody>
                    <a:bodyPr/>
                    <a:lstStyle/>
                    <a:p>
                      <a:pPr algn="ctr"/>
                      <a:r>
                        <a:rPr lang="en-US" sz="2000" dirty="0" smtClean="0"/>
                        <a:t>4</a:t>
                      </a:r>
                      <a:endParaRPr lang="en-US" sz="2000" dirty="0"/>
                    </a:p>
                  </a:txBody>
                  <a:tcPr/>
                </a:tc>
                <a:tc>
                  <a:txBody>
                    <a:bodyPr/>
                    <a:lstStyle/>
                    <a:p>
                      <a:pPr algn="ctr"/>
                      <a:r>
                        <a:rPr lang="en-US" sz="2000" dirty="0" smtClean="0"/>
                        <a:t>250</a:t>
                      </a:r>
                      <a:endParaRPr lang="en-US" sz="2000" dirty="0"/>
                    </a:p>
                  </a:txBody>
                  <a:tcPr/>
                </a:tc>
              </a:tr>
              <a:tr h="370840">
                <a:tc>
                  <a:txBody>
                    <a:bodyPr/>
                    <a:lstStyle/>
                    <a:p>
                      <a:pPr algn="ctr"/>
                      <a:r>
                        <a:rPr lang="en-US" sz="2000" dirty="0" smtClean="0"/>
                        <a:t>4</a:t>
                      </a:r>
                      <a:endParaRPr lang="en-US" sz="2000" dirty="0"/>
                    </a:p>
                  </a:txBody>
                  <a:tcPr/>
                </a:tc>
                <a:tc>
                  <a:txBody>
                    <a:bodyPr/>
                    <a:lstStyle/>
                    <a:p>
                      <a:pPr algn="ctr"/>
                      <a:r>
                        <a:rPr lang="en-US" sz="2000" dirty="0" smtClean="0"/>
                        <a:t>8</a:t>
                      </a:r>
                      <a:endParaRPr lang="en-US" sz="2000" dirty="0"/>
                    </a:p>
                  </a:txBody>
                  <a:tcPr/>
                </a:tc>
                <a:tc>
                  <a:txBody>
                    <a:bodyPr/>
                    <a:lstStyle/>
                    <a:p>
                      <a:pPr algn="ctr"/>
                      <a:r>
                        <a:rPr lang="en-US" sz="2000" dirty="0" smtClean="0"/>
                        <a:t>1,250</a:t>
                      </a:r>
                      <a:endParaRPr lang="en-US" sz="2000" dirty="0"/>
                    </a:p>
                  </a:txBody>
                  <a:tcPr/>
                </a:tc>
                <a:tc>
                  <a:txBody>
                    <a:bodyPr/>
                    <a:lstStyle/>
                    <a:p>
                      <a:pPr algn="ctr"/>
                      <a:r>
                        <a:rPr lang="en-US" sz="2000" dirty="0" smtClean="0"/>
                        <a:t>5,000</a:t>
                      </a:r>
                      <a:endParaRPr lang="en-US" sz="2000" dirty="0"/>
                    </a:p>
                  </a:txBody>
                  <a:tcPr/>
                </a:tc>
                <a:tc>
                  <a:txBody>
                    <a:bodyPr/>
                    <a:lstStyle/>
                    <a:p>
                      <a:pPr algn="ctr"/>
                      <a:r>
                        <a:rPr lang="en-US" sz="2000" dirty="0" smtClean="0"/>
                        <a:t>2,075</a:t>
                      </a:r>
                      <a:endParaRPr lang="en-US" sz="2000" dirty="0"/>
                    </a:p>
                  </a:txBody>
                  <a:tcPr/>
                </a:tc>
                <a:tc>
                  <a:txBody>
                    <a:bodyPr/>
                    <a:lstStyle/>
                    <a:p>
                      <a:pPr algn="ctr"/>
                      <a:r>
                        <a:rPr lang="en-US" sz="2000" dirty="0" smtClean="0"/>
                        <a:t>46%</a:t>
                      </a:r>
                      <a:endParaRPr lang="en-US" sz="2000" dirty="0"/>
                    </a:p>
                  </a:txBody>
                  <a:tcPr/>
                </a:tc>
                <a:tc>
                  <a:txBody>
                    <a:bodyPr/>
                    <a:lstStyle/>
                    <a:p>
                      <a:pPr algn="ctr"/>
                      <a:r>
                        <a:rPr lang="en-US" sz="2000" dirty="0" smtClean="0"/>
                        <a:t>8</a:t>
                      </a:r>
                      <a:endParaRPr lang="en-US" sz="2000" dirty="0"/>
                    </a:p>
                  </a:txBody>
                  <a:tcPr/>
                </a:tc>
                <a:tc>
                  <a:txBody>
                    <a:bodyPr/>
                    <a:lstStyle/>
                    <a:p>
                      <a:pPr algn="ctr"/>
                      <a:r>
                        <a:rPr lang="en-US" sz="2000" dirty="0" smtClean="0"/>
                        <a:t>125</a:t>
                      </a:r>
                      <a:endParaRPr lang="en-US" sz="2000" dirty="0"/>
                    </a:p>
                  </a:txBody>
                  <a:tcPr/>
                </a:tc>
              </a:tr>
              <a:tr h="370840">
                <a:tc>
                  <a:txBody>
                    <a:bodyPr/>
                    <a:lstStyle/>
                    <a:p>
                      <a:pPr algn="ctr"/>
                      <a:r>
                        <a:rPr lang="en-US" sz="2000" b="1" dirty="0" smtClean="0">
                          <a:solidFill>
                            <a:srgbClr val="C00000"/>
                          </a:solidFill>
                        </a:rPr>
                        <a:t>4</a:t>
                      </a:r>
                      <a:endParaRPr lang="en-US" sz="2000" b="1" dirty="0">
                        <a:solidFill>
                          <a:srgbClr val="C00000"/>
                        </a:solidFill>
                      </a:endParaRPr>
                    </a:p>
                  </a:txBody>
                  <a:tcPr/>
                </a:tc>
                <a:tc>
                  <a:txBody>
                    <a:bodyPr/>
                    <a:lstStyle/>
                    <a:p>
                      <a:pPr algn="ctr"/>
                      <a:r>
                        <a:rPr lang="en-US" sz="2000" b="1" dirty="0" smtClean="0">
                          <a:solidFill>
                            <a:srgbClr val="C00000"/>
                          </a:solidFill>
                        </a:rPr>
                        <a:t>16</a:t>
                      </a:r>
                      <a:endParaRPr lang="en-US" sz="2000" b="1" dirty="0">
                        <a:solidFill>
                          <a:srgbClr val="C00000"/>
                        </a:solidFill>
                      </a:endParaRPr>
                    </a:p>
                  </a:txBody>
                  <a:tcPr/>
                </a:tc>
                <a:tc>
                  <a:txBody>
                    <a:bodyPr/>
                    <a:lstStyle/>
                    <a:p>
                      <a:pPr algn="ctr"/>
                      <a:r>
                        <a:rPr lang="en-US" sz="2000" b="1" dirty="0" smtClean="0">
                          <a:solidFill>
                            <a:srgbClr val="C00000"/>
                          </a:solidFill>
                        </a:rPr>
                        <a:t>627</a:t>
                      </a:r>
                      <a:endParaRPr lang="en-US" sz="2000" b="1" dirty="0">
                        <a:solidFill>
                          <a:srgbClr val="C00000"/>
                        </a:solidFill>
                      </a:endParaRPr>
                    </a:p>
                  </a:txBody>
                  <a:tcPr/>
                </a:tc>
                <a:tc>
                  <a:txBody>
                    <a:bodyPr/>
                    <a:lstStyle/>
                    <a:p>
                      <a:pPr algn="ctr"/>
                      <a:r>
                        <a:rPr lang="en-US" sz="2000" b="1" dirty="0" smtClean="0">
                          <a:solidFill>
                            <a:srgbClr val="C00000"/>
                          </a:solidFill>
                        </a:rPr>
                        <a:t>2,508</a:t>
                      </a:r>
                      <a:endParaRPr lang="en-US" sz="2000" b="1" dirty="0">
                        <a:solidFill>
                          <a:srgbClr val="C00000"/>
                        </a:solidFill>
                      </a:endParaRPr>
                    </a:p>
                  </a:txBody>
                  <a:tcPr/>
                </a:tc>
                <a:tc>
                  <a:txBody>
                    <a:bodyPr/>
                    <a:lstStyle/>
                    <a:p>
                      <a:pPr algn="ctr"/>
                      <a:r>
                        <a:rPr lang="en-US" sz="2000" b="1" dirty="0" smtClean="0">
                          <a:solidFill>
                            <a:srgbClr val="C00000"/>
                          </a:solidFill>
                        </a:rPr>
                        <a:t>295</a:t>
                      </a:r>
                      <a:endParaRPr lang="en-US" sz="2000" b="1" dirty="0">
                        <a:solidFill>
                          <a:srgbClr val="C00000"/>
                        </a:solidFill>
                      </a:endParaRPr>
                    </a:p>
                  </a:txBody>
                  <a:tcPr/>
                </a:tc>
                <a:tc>
                  <a:txBody>
                    <a:bodyPr/>
                    <a:lstStyle/>
                    <a:p>
                      <a:pPr algn="ctr"/>
                      <a:r>
                        <a:rPr lang="en-US" sz="2000" b="1" dirty="0" smtClean="0">
                          <a:solidFill>
                            <a:srgbClr val="C00000"/>
                          </a:solidFill>
                        </a:rPr>
                        <a:t>92%</a:t>
                      </a:r>
                      <a:endParaRPr lang="en-US" sz="2000" b="1" dirty="0">
                        <a:solidFill>
                          <a:srgbClr val="C00000"/>
                        </a:solidFill>
                      </a:endParaRPr>
                    </a:p>
                  </a:txBody>
                  <a:tcPr/>
                </a:tc>
                <a:tc>
                  <a:txBody>
                    <a:bodyPr/>
                    <a:lstStyle/>
                    <a:p>
                      <a:pPr algn="ctr"/>
                      <a:r>
                        <a:rPr lang="en-US" sz="2000" b="1" dirty="0" smtClean="0">
                          <a:solidFill>
                            <a:srgbClr val="C00000"/>
                          </a:solidFill>
                        </a:rPr>
                        <a:t>16</a:t>
                      </a:r>
                      <a:endParaRPr lang="en-US" sz="2000" b="1" dirty="0">
                        <a:solidFill>
                          <a:srgbClr val="C00000"/>
                        </a:solidFill>
                      </a:endParaRPr>
                    </a:p>
                  </a:txBody>
                  <a:tcPr/>
                </a:tc>
                <a:tc>
                  <a:txBody>
                    <a:bodyPr/>
                    <a:lstStyle/>
                    <a:p>
                      <a:pPr algn="ctr"/>
                      <a:r>
                        <a:rPr lang="en-US" sz="2000" b="1" dirty="0" smtClean="0">
                          <a:solidFill>
                            <a:srgbClr val="C00000"/>
                          </a:solidFill>
                        </a:rPr>
                        <a:t>62</a:t>
                      </a:r>
                      <a:endParaRPr lang="en-US" sz="2000" b="1" dirty="0">
                        <a:solidFill>
                          <a:srgbClr val="C00000"/>
                        </a:solidFill>
                      </a:endParaRPr>
                    </a:p>
                  </a:txBody>
                  <a:tcPr/>
                </a:tc>
              </a:tr>
              <a:tr h="370840">
                <a:tc>
                  <a:txBody>
                    <a:bodyPr/>
                    <a:lstStyle/>
                    <a:p>
                      <a:pPr algn="ctr"/>
                      <a:r>
                        <a:rPr lang="en-US" sz="2000" dirty="0" smtClean="0"/>
                        <a:t>4</a:t>
                      </a:r>
                      <a:endParaRPr lang="en-US" sz="2000" dirty="0"/>
                    </a:p>
                  </a:txBody>
                  <a:tcPr/>
                </a:tc>
                <a:tc>
                  <a:txBody>
                    <a:bodyPr/>
                    <a:lstStyle/>
                    <a:p>
                      <a:pPr algn="ctr"/>
                      <a:r>
                        <a:rPr lang="en-US" sz="2000" dirty="0" smtClean="0"/>
                        <a:t>32</a:t>
                      </a:r>
                      <a:endParaRPr lang="en-US" sz="2000" dirty="0"/>
                    </a:p>
                  </a:txBody>
                  <a:tcPr/>
                </a:tc>
                <a:tc>
                  <a:txBody>
                    <a:bodyPr/>
                    <a:lstStyle/>
                    <a:p>
                      <a:pPr algn="ctr"/>
                      <a:r>
                        <a:rPr lang="en-US" sz="2000" dirty="0" smtClean="0"/>
                        <a:t>596</a:t>
                      </a:r>
                      <a:endParaRPr lang="en-US" sz="2000" dirty="0"/>
                    </a:p>
                  </a:txBody>
                  <a:tcPr/>
                </a:tc>
                <a:tc>
                  <a:txBody>
                    <a:bodyPr/>
                    <a:lstStyle/>
                    <a:p>
                      <a:pPr algn="ctr"/>
                      <a:r>
                        <a:rPr lang="en-US" sz="2000" dirty="0" smtClean="0"/>
                        <a:t>2,384</a:t>
                      </a:r>
                      <a:endParaRPr lang="en-US" sz="2000" dirty="0"/>
                    </a:p>
                  </a:txBody>
                  <a:tcPr/>
                </a:tc>
                <a:tc>
                  <a:txBody>
                    <a:bodyPr/>
                    <a:lstStyle/>
                    <a:p>
                      <a:pPr algn="ctr"/>
                      <a:r>
                        <a:rPr lang="en-US" sz="2000" dirty="0" smtClean="0"/>
                        <a:t>112</a:t>
                      </a:r>
                      <a:endParaRPr lang="en-US" sz="2000" dirty="0"/>
                    </a:p>
                  </a:txBody>
                  <a:tcPr/>
                </a:tc>
                <a:tc>
                  <a:txBody>
                    <a:bodyPr/>
                    <a:lstStyle/>
                    <a:p>
                      <a:pPr algn="ctr"/>
                      <a:r>
                        <a:rPr lang="en-US" sz="2000" dirty="0" smtClean="0"/>
                        <a:t>97%</a:t>
                      </a:r>
                      <a:endParaRPr lang="en-US" sz="2000" dirty="0"/>
                    </a:p>
                  </a:txBody>
                  <a:tcPr/>
                </a:tc>
                <a:tc>
                  <a:txBody>
                    <a:bodyPr/>
                    <a:lstStyle/>
                    <a:p>
                      <a:pPr algn="ctr"/>
                      <a:r>
                        <a:rPr lang="en-US" sz="2000" dirty="0" smtClean="0"/>
                        <a:t>17</a:t>
                      </a:r>
                      <a:endParaRPr lang="en-US" sz="2000" dirty="0"/>
                    </a:p>
                  </a:txBody>
                  <a:tcPr/>
                </a:tc>
                <a:tc>
                  <a:txBody>
                    <a:bodyPr/>
                    <a:lstStyle/>
                    <a:p>
                      <a:pPr algn="ctr"/>
                      <a:r>
                        <a:rPr lang="en-US" sz="2000" dirty="0" smtClean="0"/>
                        <a:t>59</a:t>
                      </a:r>
                      <a:endParaRPr lang="en-US" sz="2000" dirty="0"/>
                    </a:p>
                  </a:txBody>
                  <a:tcPr/>
                </a:tc>
              </a:tr>
              <a:tr h="370840">
                <a:tc>
                  <a:txBody>
                    <a:bodyPr/>
                    <a:lstStyle/>
                    <a:p>
                      <a:pPr algn="ctr"/>
                      <a:r>
                        <a:rPr lang="en-US" sz="2000" dirty="0" smtClean="0"/>
                        <a:t>8</a:t>
                      </a:r>
                      <a:endParaRPr lang="en-US" sz="2000" dirty="0"/>
                    </a:p>
                  </a:txBody>
                  <a:tcPr/>
                </a:tc>
                <a:tc>
                  <a:txBody>
                    <a:bodyPr/>
                    <a:lstStyle/>
                    <a:p>
                      <a:pPr algn="ctr"/>
                      <a:r>
                        <a:rPr lang="en-US" sz="2000" dirty="0" smtClean="0"/>
                        <a:t>4</a:t>
                      </a:r>
                      <a:endParaRPr lang="en-US" sz="2000" dirty="0"/>
                    </a:p>
                  </a:txBody>
                  <a:tcPr/>
                </a:tc>
                <a:tc>
                  <a:txBody>
                    <a:bodyPr/>
                    <a:lstStyle/>
                    <a:p>
                      <a:pPr algn="ctr"/>
                      <a:r>
                        <a:rPr lang="en-US" sz="2000" dirty="0" smtClean="0"/>
                        <a:t>2,500</a:t>
                      </a:r>
                      <a:endParaRPr lang="en-US" sz="2000" dirty="0"/>
                    </a:p>
                  </a:txBody>
                  <a:tcPr/>
                </a:tc>
                <a:tc>
                  <a:txBody>
                    <a:bodyPr/>
                    <a:lstStyle/>
                    <a:p>
                      <a:pPr algn="ctr"/>
                      <a:r>
                        <a:rPr lang="en-US" sz="2000" dirty="0" smtClean="0"/>
                        <a:t>20,000</a:t>
                      </a:r>
                      <a:endParaRPr lang="en-US" sz="2000" dirty="0"/>
                    </a:p>
                  </a:txBody>
                  <a:tcPr/>
                </a:tc>
                <a:tc>
                  <a:txBody>
                    <a:bodyPr/>
                    <a:lstStyle/>
                    <a:p>
                      <a:pPr algn="ctr"/>
                      <a:r>
                        <a:rPr lang="en-US" sz="2000" dirty="0" smtClean="0"/>
                        <a:t>7,060</a:t>
                      </a:r>
                      <a:endParaRPr lang="en-US" sz="2000" dirty="0"/>
                    </a:p>
                  </a:txBody>
                  <a:tcPr/>
                </a:tc>
                <a:tc>
                  <a:txBody>
                    <a:bodyPr/>
                    <a:lstStyle/>
                    <a:p>
                      <a:pPr algn="ctr"/>
                      <a:r>
                        <a:rPr lang="en-US" sz="2000" dirty="0" smtClean="0"/>
                        <a:t>11%</a:t>
                      </a:r>
                      <a:endParaRPr lang="en-US" sz="2000" dirty="0"/>
                    </a:p>
                  </a:txBody>
                  <a:tcPr/>
                </a:tc>
                <a:tc>
                  <a:txBody>
                    <a:bodyPr/>
                    <a:lstStyle/>
                    <a:p>
                      <a:pPr algn="ctr"/>
                      <a:r>
                        <a:rPr lang="en-US" sz="2000" dirty="0" smtClean="0"/>
                        <a:t>4</a:t>
                      </a:r>
                      <a:endParaRPr lang="en-US" sz="2000" dirty="0"/>
                    </a:p>
                  </a:txBody>
                  <a:tcPr/>
                </a:tc>
                <a:tc>
                  <a:txBody>
                    <a:bodyPr/>
                    <a:lstStyle/>
                    <a:p>
                      <a:pPr algn="ctr"/>
                      <a:r>
                        <a:rPr lang="en-US" sz="2000" dirty="0" smtClean="0"/>
                        <a:t>250</a:t>
                      </a:r>
                      <a:endParaRPr lang="en-US" sz="2000" dirty="0"/>
                    </a:p>
                  </a:txBody>
                  <a:tcPr/>
                </a:tc>
              </a:tr>
              <a:tr h="370840">
                <a:tc>
                  <a:txBody>
                    <a:bodyPr/>
                    <a:lstStyle/>
                    <a:p>
                      <a:pPr algn="ctr"/>
                      <a:r>
                        <a:rPr lang="en-US" sz="2000" dirty="0" smtClean="0"/>
                        <a:t>8</a:t>
                      </a:r>
                      <a:endParaRPr lang="en-US" sz="2000" dirty="0"/>
                    </a:p>
                  </a:txBody>
                  <a:tcPr/>
                </a:tc>
                <a:tc>
                  <a:txBody>
                    <a:bodyPr/>
                    <a:lstStyle/>
                    <a:p>
                      <a:pPr algn="ctr"/>
                      <a:r>
                        <a:rPr lang="en-US" sz="2000" dirty="0" smtClean="0"/>
                        <a:t>16</a:t>
                      </a:r>
                      <a:endParaRPr lang="en-US" sz="2000" dirty="0"/>
                    </a:p>
                  </a:txBody>
                  <a:tcPr/>
                </a:tc>
                <a:tc>
                  <a:txBody>
                    <a:bodyPr/>
                    <a:lstStyle/>
                    <a:p>
                      <a:pPr algn="ctr"/>
                      <a:r>
                        <a:rPr lang="en-US" sz="2000" dirty="0" smtClean="0"/>
                        <a:t>625</a:t>
                      </a:r>
                      <a:endParaRPr lang="en-US" sz="2000" dirty="0"/>
                    </a:p>
                  </a:txBody>
                  <a:tcPr/>
                </a:tc>
                <a:tc>
                  <a:txBody>
                    <a:bodyPr/>
                    <a:lstStyle/>
                    <a:p>
                      <a:pPr algn="ctr"/>
                      <a:r>
                        <a:rPr lang="en-US" sz="2000" b="1" dirty="0" smtClean="0">
                          <a:solidFill>
                            <a:srgbClr val="C00000"/>
                          </a:solidFill>
                        </a:rPr>
                        <a:t>5,000</a:t>
                      </a:r>
                      <a:endParaRPr lang="en-US" sz="2000" b="1" dirty="0">
                        <a:solidFill>
                          <a:srgbClr val="C00000"/>
                        </a:solidFill>
                      </a:endParaRPr>
                    </a:p>
                  </a:txBody>
                  <a:tcPr/>
                </a:tc>
                <a:tc>
                  <a:txBody>
                    <a:bodyPr/>
                    <a:lstStyle/>
                    <a:p>
                      <a:pPr algn="ctr"/>
                      <a:r>
                        <a:rPr lang="en-US" sz="2000" dirty="0" smtClean="0"/>
                        <a:t>4,383</a:t>
                      </a:r>
                      <a:endParaRPr lang="en-US" sz="2000" dirty="0"/>
                    </a:p>
                  </a:txBody>
                  <a:tcPr/>
                </a:tc>
                <a:tc>
                  <a:txBody>
                    <a:bodyPr/>
                    <a:lstStyle/>
                    <a:p>
                      <a:pPr algn="ctr"/>
                      <a:r>
                        <a:rPr lang="en-US" sz="2000" dirty="0" smtClean="0"/>
                        <a:t>44.76</a:t>
                      </a:r>
                      <a:endParaRPr lang="en-US" sz="2000" dirty="0"/>
                    </a:p>
                  </a:txBody>
                  <a:tcPr/>
                </a:tc>
                <a:tc>
                  <a:txBody>
                    <a:bodyPr/>
                    <a:lstStyle/>
                    <a:p>
                      <a:pPr algn="ctr"/>
                      <a:r>
                        <a:rPr lang="en-US" sz="2000" dirty="0" smtClean="0"/>
                        <a:t>16</a:t>
                      </a:r>
                      <a:endParaRPr lang="en-US" sz="2000" dirty="0"/>
                    </a:p>
                  </a:txBody>
                  <a:tcPr/>
                </a:tc>
                <a:tc>
                  <a:txBody>
                    <a:bodyPr/>
                    <a:lstStyle/>
                    <a:p>
                      <a:pPr algn="ctr"/>
                      <a:r>
                        <a:rPr lang="en-US" sz="2000" dirty="0" smtClean="0"/>
                        <a:t>62</a:t>
                      </a:r>
                      <a:endParaRPr lang="en-US" sz="2000" dirty="0"/>
                    </a:p>
                  </a:txBody>
                  <a:tcPr/>
                </a:tc>
              </a:tr>
              <a:tr h="370840">
                <a:tc>
                  <a:txBody>
                    <a:bodyPr/>
                    <a:lstStyle/>
                    <a:p>
                      <a:pPr algn="ctr"/>
                      <a:r>
                        <a:rPr lang="en-US" sz="2000" dirty="0" smtClean="0"/>
                        <a:t>8</a:t>
                      </a:r>
                      <a:endParaRPr lang="en-US" sz="2000" dirty="0"/>
                    </a:p>
                  </a:txBody>
                  <a:tcPr/>
                </a:tc>
                <a:tc>
                  <a:txBody>
                    <a:bodyPr/>
                    <a:lstStyle/>
                    <a:p>
                      <a:pPr algn="ctr"/>
                      <a:r>
                        <a:rPr lang="en-US" sz="2000" dirty="0" smtClean="0"/>
                        <a:t>32</a:t>
                      </a:r>
                      <a:endParaRPr lang="en-US" sz="2000" dirty="0"/>
                    </a:p>
                  </a:txBody>
                  <a:tcPr/>
                </a:tc>
                <a:tc>
                  <a:txBody>
                    <a:bodyPr/>
                    <a:lstStyle/>
                    <a:p>
                      <a:pPr algn="ctr"/>
                      <a:r>
                        <a:rPr lang="en-US" sz="2000" dirty="0" smtClean="0"/>
                        <a:t>313</a:t>
                      </a:r>
                      <a:endParaRPr lang="en-US" sz="2000" dirty="0"/>
                    </a:p>
                  </a:txBody>
                  <a:tcPr/>
                </a:tc>
                <a:tc>
                  <a:txBody>
                    <a:bodyPr/>
                    <a:lstStyle/>
                    <a:p>
                      <a:pPr algn="ctr"/>
                      <a:r>
                        <a:rPr lang="en-US" sz="2000" dirty="0" smtClean="0"/>
                        <a:t>2,504</a:t>
                      </a:r>
                      <a:endParaRPr lang="en-US" sz="2000" dirty="0"/>
                    </a:p>
                  </a:txBody>
                  <a:tcPr/>
                </a:tc>
                <a:tc>
                  <a:txBody>
                    <a:bodyPr/>
                    <a:lstStyle/>
                    <a:p>
                      <a:pPr algn="ctr"/>
                      <a:r>
                        <a:rPr lang="en-US" sz="2000" dirty="0" smtClean="0"/>
                        <a:t>806</a:t>
                      </a:r>
                      <a:endParaRPr lang="en-US" sz="2000" dirty="0"/>
                    </a:p>
                  </a:txBody>
                  <a:tcPr/>
                </a:tc>
                <a:tc>
                  <a:txBody>
                    <a:bodyPr/>
                    <a:lstStyle/>
                    <a:p>
                      <a:pPr algn="ctr"/>
                      <a:r>
                        <a:rPr lang="en-US" sz="2000" dirty="0" smtClean="0"/>
                        <a:t>90%</a:t>
                      </a:r>
                      <a:endParaRPr lang="en-US" sz="2000" dirty="0"/>
                    </a:p>
                  </a:txBody>
                  <a:tcPr/>
                </a:tc>
                <a:tc>
                  <a:txBody>
                    <a:bodyPr/>
                    <a:lstStyle/>
                    <a:p>
                      <a:pPr algn="ctr"/>
                      <a:r>
                        <a:rPr lang="en-US" sz="2000" dirty="0" smtClean="0"/>
                        <a:t>32</a:t>
                      </a:r>
                      <a:endParaRPr lang="en-US" sz="2000" dirty="0"/>
                    </a:p>
                  </a:txBody>
                  <a:tcPr/>
                </a:tc>
                <a:tc>
                  <a:txBody>
                    <a:bodyPr/>
                    <a:lstStyle/>
                    <a:p>
                      <a:pPr algn="ctr"/>
                      <a:r>
                        <a:rPr lang="en-US" sz="2000" dirty="0" smtClean="0"/>
                        <a:t>31</a:t>
                      </a:r>
                      <a:endParaRPr lang="en-US" sz="2000" dirty="0"/>
                    </a:p>
                  </a:txBody>
                  <a:tcPr/>
                </a:tc>
              </a:tr>
              <a:tr h="370840">
                <a:tc>
                  <a:txBody>
                    <a:bodyPr/>
                    <a:lstStyle/>
                    <a:p>
                      <a:pPr algn="ctr"/>
                      <a:r>
                        <a:rPr lang="en-US" sz="2000" b="1" dirty="0" smtClean="0">
                          <a:solidFill>
                            <a:schemeClr val="bg1"/>
                          </a:solidFill>
                        </a:rPr>
                        <a:t>8</a:t>
                      </a:r>
                      <a:endParaRPr lang="en-US" sz="2000" b="1" dirty="0">
                        <a:solidFill>
                          <a:schemeClr val="bg1"/>
                        </a:solidFill>
                      </a:endParaRPr>
                    </a:p>
                  </a:txBody>
                  <a:tcPr>
                    <a:solidFill>
                      <a:srgbClr val="92D050"/>
                    </a:solidFill>
                  </a:tcPr>
                </a:tc>
                <a:tc>
                  <a:txBody>
                    <a:bodyPr/>
                    <a:lstStyle/>
                    <a:p>
                      <a:pPr algn="ctr"/>
                      <a:r>
                        <a:rPr lang="en-US" sz="2000" b="1" dirty="0" smtClean="0">
                          <a:solidFill>
                            <a:schemeClr val="bg1"/>
                          </a:solidFill>
                        </a:rPr>
                        <a:t>64</a:t>
                      </a:r>
                      <a:endParaRPr lang="en-US" sz="2000" b="1" dirty="0">
                        <a:solidFill>
                          <a:schemeClr val="bg1"/>
                        </a:solidFill>
                      </a:endParaRPr>
                    </a:p>
                  </a:txBody>
                  <a:tcPr>
                    <a:solidFill>
                      <a:srgbClr val="92D050"/>
                    </a:solidFill>
                  </a:tcPr>
                </a:tc>
                <a:tc>
                  <a:txBody>
                    <a:bodyPr/>
                    <a:lstStyle/>
                    <a:p>
                      <a:pPr algn="ctr"/>
                      <a:r>
                        <a:rPr lang="en-US" sz="2000" b="1" dirty="0" smtClean="0">
                          <a:solidFill>
                            <a:schemeClr val="bg1"/>
                          </a:solidFill>
                        </a:rPr>
                        <a:t>286</a:t>
                      </a:r>
                      <a:endParaRPr lang="en-US" sz="2000" b="1" dirty="0">
                        <a:solidFill>
                          <a:schemeClr val="bg1"/>
                        </a:solidFill>
                      </a:endParaRPr>
                    </a:p>
                  </a:txBody>
                  <a:tcPr>
                    <a:solidFill>
                      <a:srgbClr val="92D050"/>
                    </a:solidFill>
                  </a:tcPr>
                </a:tc>
                <a:tc>
                  <a:txBody>
                    <a:bodyPr/>
                    <a:lstStyle/>
                    <a:p>
                      <a:pPr algn="ctr"/>
                      <a:r>
                        <a:rPr lang="en-US" sz="2000" b="1" dirty="0" smtClean="0">
                          <a:solidFill>
                            <a:schemeClr val="bg1"/>
                          </a:solidFill>
                        </a:rPr>
                        <a:t>2,288</a:t>
                      </a:r>
                      <a:endParaRPr lang="en-US" sz="2000" b="1" dirty="0">
                        <a:solidFill>
                          <a:schemeClr val="bg1"/>
                        </a:solidFill>
                      </a:endParaRPr>
                    </a:p>
                  </a:txBody>
                  <a:tcPr>
                    <a:solidFill>
                      <a:srgbClr val="92D050"/>
                    </a:solidFill>
                  </a:tcPr>
                </a:tc>
                <a:tc>
                  <a:txBody>
                    <a:bodyPr/>
                    <a:lstStyle/>
                    <a:p>
                      <a:pPr algn="ctr"/>
                      <a:r>
                        <a:rPr lang="en-US" sz="2000" b="1" dirty="0" smtClean="0">
                          <a:solidFill>
                            <a:schemeClr val="bg1"/>
                          </a:solidFill>
                        </a:rPr>
                        <a:t>114</a:t>
                      </a:r>
                      <a:endParaRPr lang="en-US" sz="2000" b="1" dirty="0">
                        <a:solidFill>
                          <a:schemeClr val="bg1"/>
                        </a:solidFill>
                      </a:endParaRPr>
                    </a:p>
                  </a:txBody>
                  <a:tcPr>
                    <a:solidFill>
                      <a:srgbClr val="92D050"/>
                    </a:solidFill>
                  </a:tcPr>
                </a:tc>
                <a:tc>
                  <a:txBody>
                    <a:bodyPr/>
                    <a:lstStyle/>
                    <a:p>
                      <a:pPr algn="ctr"/>
                      <a:r>
                        <a:rPr lang="en-US" sz="2000" b="1" dirty="0" smtClean="0">
                          <a:solidFill>
                            <a:schemeClr val="bg1"/>
                          </a:solidFill>
                        </a:rPr>
                        <a:t>98%</a:t>
                      </a:r>
                      <a:endParaRPr lang="en-US" sz="2000" b="1" dirty="0">
                        <a:solidFill>
                          <a:schemeClr val="bg1"/>
                        </a:solidFill>
                      </a:endParaRPr>
                    </a:p>
                  </a:txBody>
                  <a:tcPr>
                    <a:solidFill>
                      <a:srgbClr val="92D050"/>
                    </a:solidFill>
                  </a:tcPr>
                </a:tc>
                <a:tc>
                  <a:txBody>
                    <a:bodyPr/>
                    <a:lstStyle/>
                    <a:p>
                      <a:pPr algn="ctr"/>
                      <a:r>
                        <a:rPr lang="en-US" sz="2000" b="1" dirty="0" smtClean="0">
                          <a:solidFill>
                            <a:schemeClr val="bg1"/>
                          </a:solidFill>
                        </a:rPr>
                        <a:t>35</a:t>
                      </a:r>
                      <a:endParaRPr lang="en-US" sz="2000" b="1" dirty="0">
                        <a:solidFill>
                          <a:schemeClr val="bg1"/>
                        </a:solidFill>
                      </a:endParaRPr>
                    </a:p>
                  </a:txBody>
                  <a:tcPr>
                    <a:solidFill>
                      <a:srgbClr val="92D050"/>
                    </a:solidFill>
                  </a:tcPr>
                </a:tc>
                <a:tc>
                  <a:txBody>
                    <a:bodyPr/>
                    <a:lstStyle/>
                    <a:p>
                      <a:pPr algn="ctr"/>
                      <a:r>
                        <a:rPr lang="en-US" sz="2000" b="1" dirty="0" smtClean="0">
                          <a:solidFill>
                            <a:schemeClr val="bg1"/>
                          </a:solidFill>
                        </a:rPr>
                        <a:t>29</a:t>
                      </a:r>
                      <a:endParaRPr lang="en-US" sz="2000" b="1" dirty="0">
                        <a:solidFill>
                          <a:schemeClr val="bg1"/>
                        </a:solidFill>
                      </a:endParaRPr>
                    </a:p>
                  </a:txBody>
                  <a:tcPr>
                    <a:solidFill>
                      <a:srgbClr val="92D050"/>
                    </a:solidFill>
                  </a:tcPr>
                </a:tc>
              </a:tr>
              <a:tr h="370840">
                <a:tc>
                  <a:txBody>
                    <a:bodyPr/>
                    <a:lstStyle/>
                    <a:p>
                      <a:pPr algn="ctr"/>
                      <a:r>
                        <a:rPr lang="en-US" sz="2000" dirty="0" smtClean="0"/>
                        <a:t>8</a:t>
                      </a:r>
                      <a:endParaRPr lang="en-US" sz="2000" dirty="0"/>
                    </a:p>
                  </a:txBody>
                  <a:tcPr/>
                </a:tc>
                <a:tc>
                  <a:txBody>
                    <a:bodyPr/>
                    <a:lstStyle/>
                    <a:p>
                      <a:pPr algn="ctr"/>
                      <a:r>
                        <a:rPr lang="en-US" sz="2000" dirty="0" smtClean="0"/>
                        <a:t>128</a:t>
                      </a:r>
                      <a:endParaRPr lang="en-US" sz="2000" dirty="0"/>
                    </a:p>
                  </a:txBody>
                  <a:tcPr/>
                </a:tc>
                <a:tc>
                  <a:txBody>
                    <a:bodyPr/>
                    <a:lstStyle/>
                    <a:p>
                      <a:pPr algn="ctr"/>
                      <a:r>
                        <a:rPr lang="en-US" sz="2000" dirty="0" smtClean="0"/>
                        <a:t>285</a:t>
                      </a:r>
                      <a:endParaRPr lang="en-US" sz="2000" dirty="0"/>
                    </a:p>
                  </a:txBody>
                  <a:tcPr/>
                </a:tc>
                <a:tc>
                  <a:txBody>
                    <a:bodyPr/>
                    <a:lstStyle/>
                    <a:p>
                      <a:pPr algn="ctr"/>
                      <a:r>
                        <a:rPr lang="en-US" sz="2000" dirty="0" smtClean="0"/>
                        <a:t>2,280</a:t>
                      </a:r>
                      <a:endParaRPr lang="en-US" sz="2000" dirty="0"/>
                    </a:p>
                  </a:txBody>
                  <a:tcPr/>
                </a:tc>
                <a:tc>
                  <a:txBody>
                    <a:bodyPr/>
                    <a:lstStyle/>
                    <a:p>
                      <a:pPr algn="ctr"/>
                      <a:r>
                        <a:rPr lang="en-US" sz="2000" dirty="0" smtClean="0"/>
                        <a:t>109</a:t>
                      </a:r>
                      <a:endParaRPr lang="en-US" sz="2000" dirty="0"/>
                    </a:p>
                  </a:txBody>
                  <a:tcPr/>
                </a:tc>
                <a:tc>
                  <a:txBody>
                    <a:bodyPr/>
                    <a:lstStyle/>
                    <a:p>
                      <a:pPr algn="ctr"/>
                      <a:r>
                        <a:rPr lang="en-US" sz="2000" dirty="0" smtClean="0"/>
                        <a:t>98%</a:t>
                      </a:r>
                      <a:endParaRPr lang="en-US" sz="2000" dirty="0"/>
                    </a:p>
                  </a:txBody>
                  <a:tcPr/>
                </a:tc>
                <a:tc>
                  <a:txBody>
                    <a:bodyPr/>
                    <a:lstStyle/>
                    <a:p>
                      <a:pPr algn="ctr"/>
                      <a:r>
                        <a:rPr lang="en-US" sz="2000" dirty="0" smtClean="0"/>
                        <a:t>35</a:t>
                      </a:r>
                      <a:endParaRPr lang="en-US" sz="2000" dirty="0"/>
                    </a:p>
                  </a:txBody>
                  <a:tcPr/>
                </a:tc>
                <a:tc>
                  <a:txBody>
                    <a:bodyPr/>
                    <a:lstStyle/>
                    <a:p>
                      <a:pPr algn="ctr"/>
                      <a:r>
                        <a:rPr lang="en-US" sz="2000" dirty="0" smtClean="0"/>
                        <a:t>29</a:t>
                      </a:r>
                      <a:endParaRPr lang="en-US" sz="2000" dirty="0"/>
                    </a:p>
                  </a:txBody>
                  <a:tcPr/>
                </a:tc>
              </a:tr>
            </a:tbl>
          </a:graphicData>
        </a:graphic>
      </p:graphicFrame>
      <p:sp>
        <p:nvSpPr>
          <p:cNvPr id="5" name="Right Arrow 4"/>
          <p:cNvSpPr/>
          <p:nvPr/>
        </p:nvSpPr>
        <p:spPr>
          <a:xfrm>
            <a:off x="76200" y="3477768"/>
            <a:ext cx="1066800" cy="48463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Original</a:t>
            </a:r>
            <a:endParaRPr lang="en-US" sz="1400" dirty="0"/>
          </a:p>
        </p:txBody>
      </p:sp>
      <p:sp>
        <p:nvSpPr>
          <p:cNvPr id="6" name="Right Arrow 5"/>
          <p:cNvSpPr/>
          <p:nvPr/>
        </p:nvSpPr>
        <p:spPr>
          <a:xfrm>
            <a:off x="76200" y="5458968"/>
            <a:ext cx="1066800" cy="484632"/>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Suggested</a:t>
            </a:r>
            <a:endParaRPr lang="en-US" sz="1400" dirty="0"/>
          </a:p>
        </p:txBody>
      </p:sp>
      <p:sp>
        <p:nvSpPr>
          <p:cNvPr id="9" name="Right Arrow 8"/>
          <p:cNvSpPr/>
          <p:nvPr/>
        </p:nvSpPr>
        <p:spPr>
          <a:xfrm>
            <a:off x="76200" y="4696968"/>
            <a:ext cx="1066800" cy="484632"/>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Oops!</a:t>
            </a:r>
            <a:endParaRPr lang="en-US" sz="1400" dirty="0"/>
          </a:p>
        </p:txBody>
      </p:sp>
      <p:sp>
        <p:nvSpPr>
          <p:cNvPr id="8" name="Slide Number Placeholder 7"/>
          <p:cNvSpPr>
            <a:spLocks noGrp="1"/>
          </p:cNvSpPr>
          <p:nvPr>
            <p:ph type="sldNum" sz="quarter" idx="12"/>
          </p:nvPr>
        </p:nvSpPr>
        <p:spPr/>
        <p:txBody>
          <a:bodyPr/>
          <a:lstStyle/>
          <a:p>
            <a:fld id="{5657C8AD-9CD5-4FD6-B96A-EC63C8DD4688}" type="slidenum">
              <a:rPr lang="en-US" smtClean="0"/>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Rows Per Block Caveats</a:t>
            </a:r>
            <a:endParaRPr lang="en-US" sz="2700" dirty="0"/>
          </a:p>
        </p:txBody>
      </p:sp>
      <p:sp>
        <p:nvSpPr>
          <p:cNvPr id="3" name="Content Placeholder 2"/>
          <p:cNvSpPr>
            <a:spLocks noGrp="1"/>
          </p:cNvSpPr>
          <p:nvPr>
            <p:ph idx="1"/>
          </p:nvPr>
        </p:nvSpPr>
        <p:spPr>
          <a:xfrm>
            <a:off x="457200" y="1600200"/>
            <a:ext cx="8229600" cy="4724400"/>
          </a:xfrm>
        </p:spPr>
        <p:txBody>
          <a:bodyPr>
            <a:normAutofit/>
          </a:bodyPr>
          <a:lstStyle/>
          <a:p>
            <a:pPr>
              <a:lnSpc>
                <a:spcPct val="110000"/>
              </a:lnSpc>
            </a:pPr>
            <a:r>
              <a:rPr lang="en-US" sz="2800" dirty="0" smtClean="0"/>
              <a:t>Blocks have overhead, which varies by storage area type, block size, Progress version and by tweaking the create and toss limits.</a:t>
            </a:r>
          </a:p>
          <a:p>
            <a:pPr>
              <a:lnSpc>
                <a:spcPct val="110000"/>
              </a:lnSpc>
            </a:pPr>
            <a:r>
              <a:rPr lang="en-US" sz="2800" dirty="0" smtClean="0"/>
              <a:t>Not all data behaves the same:</a:t>
            </a:r>
          </a:p>
          <a:p>
            <a:pPr lvl="1">
              <a:lnSpc>
                <a:spcPct val="110000"/>
              </a:lnSpc>
            </a:pPr>
            <a:r>
              <a:rPr lang="en-US" sz="2400" dirty="0" smtClean="0"/>
              <a:t>Records that are created small and that grow frequently may tend to fragment if RPB is too high.</a:t>
            </a:r>
          </a:p>
          <a:p>
            <a:pPr lvl="1">
              <a:lnSpc>
                <a:spcPct val="110000"/>
              </a:lnSpc>
            </a:pPr>
            <a:r>
              <a:rPr lang="en-US" sz="2400" dirty="0" smtClean="0"/>
              <a:t>Record size distribution is not always Gaussian.</a:t>
            </a:r>
          </a:p>
          <a:p>
            <a:pPr>
              <a:lnSpc>
                <a:spcPct val="110000"/>
              </a:lnSpc>
            </a:pPr>
            <a:r>
              <a:rPr lang="en-US" sz="2800" dirty="0" smtClean="0"/>
              <a:t>If you’re unsure – round up!</a:t>
            </a:r>
          </a:p>
        </p:txBody>
      </p:sp>
      <p:sp>
        <p:nvSpPr>
          <p:cNvPr id="4" name="Slide Number Placeholder 3"/>
          <p:cNvSpPr>
            <a:spLocks noGrp="1"/>
          </p:cNvSpPr>
          <p:nvPr>
            <p:ph type="sldNum" sz="quarter" idx="12"/>
          </p:nvPr>
        </p:nvSpPr>
        <p:spPr/>
        <p:txBody>
          <a:bodyPr/>
          <a:lstStyle/>
          <a:p>
            <a:fld id="{5657C8AD-9CD5-4FD6-B96A-EC63C8DD4688}" type="slidenum">
              <a:rPr lang="en-US" smtClean="0"/>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657C8AD-9CD5-4FD6-B96A-EC63C8DD4688}" type="slidenum">
              <a:rPr lang="en-US" smtClean="0"/>
              <a:pPr/>
              <a:t>32</a:t>
            </a:fld>
            <a:endParaRPr lang="en-US" dirty="0"/>
          </a:p>
        </p:txBody>
      </p:sp>
      <p:sp>
        <p:nvSpPr>
          <p:cNvPr id="5" name="Title 1"/>
          <p:cNvSpPr txBox="1">
            <a:spLocks/>
          </p:cNvSpPr>
          <p:nvPr/>
        </p:nvSpPr>
        <p:spPr>
          <a:xfrm>
            <a:off x="685800" y="2057400"/>
            <a:ext cx="7772400" cy="3505200"/>
          </a:xfrm>
          <a:prstGeom prst="rect">
            <a:avLst/>
          </a:prstGeom>
        </p:spPr>
        <p:txBody>
          <a:bodyPr>
            <a:noAutofit/>
          </a:bodyPr>
          <a:lstStyle/>
          <a:p>
            <a:pPr marL="0" marR="0" lvl="0" indent="0" algn="ctr" defTabSz="914400" rtl="0" eaLnBrk="1" fontAlgn="auto" latinLnBrk="0" hangingPunct="1">
              <a:lnSpc>
                <a:spcPts val="8400"/>
              </a:lnSpc>
              <a:spcBef>
                <a:spcPct val="0"/>
              </a:spcBef>
              <a:spcAft>
                <a:spcPts val="0"/>
              </a:spcAft>
              <a:buClrTx/>
              <a:buSzTx/>
              <a:buFontTx/>
              <a:buNone/>
              <a:tabLst/>
              <a:defRPr/>
            </a:pPr>
            <a:r>
              <a:rPr kumimoji="0" lang="en-US" sz="6000" b="1" i="0" u="none" strike="noStrike" kern="1200" cap="none" spc="0" normalizeH="0" baseline="0" noProof="0" dirty="0" smtClean="0">
                <a:ln>
                  <a:noFill/>
                </a:ln>
                <a:solidFill>
                  <a:schemeClr val="accent6">
                    <a:lumMod val="75000"/>
                  </a:schemeClr>
                </a:solidFill>
                <a:effectLst/>
                <a:uLnTx/>
                <a:uFillTx/>
                <a:latin typeface="+mj-lt"/>
                <a:ea typeface="+mj-ea"/>
                <a:cs typeface="+mj-cs"/>
              </a:rPr>
              <a:t>Cluster</a:t>
            </a:r>
          </a:p>
          <a:p>
            <a:pPr marL="0" marR="0" lvl="0" indent="0" algn="ctr" defTabSz="914400" rtl="0" eaLnBrk="1" fontAlgn="auto" latinLnBrk="0" hangingPunct="1">
              <a:lnSpc>
                <a:spcPts val="8400"/>
              </a:lnSpc>
              <a:spcBef>
                <a:spcPct val="0"/>
              </a:spcBef>
              <a:spcAft>
                <a:spcPts val="0"/>
              </a:spcAft>
              <a:buClrTx/>
              <a:buSzTx/>
              <a:buFontTx/>
              <a:buNone/>
              <a:tabLst/>
              <a:defRPr/>
            </a:pPr>
            <a:r>
              <a:rPr lang="en-US" sz="6000" b="1" dirty="0" smtClean="0">
                <a:solidFill>
                  <a:schemeClr val="accent6">
                    <a:lumMod val="75000"/>
                  </a:schemeClr>
                </a:solidFill>
                <a:latin typeface="+mj-lt"/>
                <a:ea typeface="+mj-ea"/>
                <a:cs typeface="+mj-cs"/>
              </a:rPr>
              <a:t>Size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Blocks Per Cluster</a:t>
            </a:r>
            <a:endParaRPr lang="en-US" sz="2700" dirty="0"/>
          </a:p>
        </p:txBody>
      </p:sp>
      <p:sp>
        <p:nvSpPr>
          <p:cNvPr id="3" name="Content Placeholder 2"/>
          <p:cNvSpPr>
            <a:spLocks noGrp="1"/>
          </p:cNvSpPr>
          <p:nvPr>
            <p:ph idx="1"/>
          </p:nvPr>
        </p:nvSpPr>
        <p:spPr>
          <a:xfrm>
            <a:off x="457200" y="1798637"/>
            <a:ext cx="8229600" cy="4221163"/>
          </a:xfrm>
        </p:spPr>
        <p:txBody>
          <a:bodyPr>
            <a:normAutofit/>
          </a:bodyPr>
          <a:lstStyle/>
          <a:p>
            <a:endParaRPr lang="en-US" dirty="0" smtClean="0"/>
          </a:p>
          <a:p>
            <a:r>
              <a:rPr lang="en-US" dirty="0" smtClean="0"/>
              <a:t>When a type 2 area expands it will do so a cluster at a time.</a:t>
            </a:r>
          </a:p>
          <a:p>
            <a:r>
              <a:rPr lang="en-US" dirty="0" smtClean="0"/>
              <a:t>Larger clusters are more efficient:</a:t>
            </a:r>
          </a:p>
          <a:p>
            <a:pPr lvl="1"/>
            <a:r>
              <a:rPr lang="en-US" dirty="0" smtClean="0"/>
              <a:t>Expansion occurs less frequently.</a:t>
            </a:r>
          </a:p>
          <a:p>
            <a:pPr lvl="1"/>
            <a:r>
              <a:rPr lang="en-US" dirty="0" smtClean="0"/>
              <a:t>Disk space is more likely to be contiguously arranged.</a:t>
            </a:r>
            <a:endParaRPr lang="en-US" dirty="0"/>
          </a:p>
        </p:txBody>
      </p:sp>
      <p:sp>
        <p:nvSpPr>
          <p:cNvPr id="4" name="TextBox 3"/>
          <p:cNvSpPr txBox="1"/>
          <p:nvPr/>
        </p:nvSpPr>
        <p:spPr>
          <a:xfrm>
            <a:off x="152400" y="1592759"/>
            <a:ext cx="8458200" cy="769441"/>
          </a:xfrm>
          <a:prstGeom prst="rect">
            <a:avLst/>
          </a:prstGeom>
          <a:noFill/>
        </p:spPr>
        <p:txBody>
          <a:bodyPr wrap="square" rtlCol="0">
            <a:spAutoFit/>
          </a:bodyPr>
          <a:lstStyle/>
          <a:p>
            <a:r>
              <a:rPr lang="en-US" sz="2000" dirty="0" smtClean="0"/>
              <a:t>                 # misc32 storage area</a:t>
            </a:r>
          </a:p>
          <a:p>
            <a:r>
              <a:rPr lang="en-US" sz="2000" dirty="0" smtClean="0"/>
              <a:t>                 d “misc32_dat":11,32;</a:t>
            </a:r>
            <a:r>
              <a:rPr lang="en-US" sz="2400" b="1" dirty="0" smtClean="0">
                <a:solidFill>
                  <a:schemeClr val="accent2"/>
                </a:solidFill>
              </a:rPr>
              <a:t>8</a:t>
            </a:r>
            <a:r>
              <a:rPr lang="en-US" sz="2000" dirty="0" smtClean="0"/>
              <a:t> .</a:t>
            </a:r>
            <a:endParaRPr lang="en-US" sz="2400" dirty="0"/>
          </a:p>
        </p:txBody>
      </p:sp>
      <p:sp>
        <p:nvSpPr>
          <p:cNvPr id="5" name="Slide Number Placeholder 4"/>
          <p:cNvSpPr>
            <a:spLocks noGrp="1"/>
          </p:cNvSpPr>
          <p:nvPr>
            <p:ph type="sldNum" sz="quarter" idx="12"/>
          </p:nvPr>
        </p:nvSpPr>
        <p:spPr/>
        <p:txBody>
          <a:bodyPr/>
          <a:lstStyle/>
          <a:p>
            <a:fld id="{5657C8AD-9CD5-4FD6-B96A-EC63C8DD4688}" type="slidenum">
              <a:rPr lang="en-US" smtClean="0"/>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not “One Size Fits All”?</a:t>
            </a:r>
            <a:endParaRPr lang="en-US" dirty="0"/>
          </a:p>
        </p:txBody>
      </p:sp>
      <p:sp>
        <p:nvSpPr>
          <p:cNvPr id="3" name="Content Placeholder 2"/>
          <p:cNvSpPr>
            <a:spLocks noGrp="1"/>
          </p:cNvSpPr>
          <p:nvPr>
            <p:ph idx="1"/>
          </p:nvPr>
        </p:nvSpPr>
        <p:spPr>
          <a:xfrm>
            <a:off x="457200" y="1600200"/>
            <a:ext cx="8229600" cy="4724400"/>
          </a:xfrm>
        </p:spPr>
        <p:txBody>
          <a:bodyPr>
            <a:normAutofit/>
          </a:bodyPr>
          <a:lstStyle/>
          <a:p>
            <a:r>
              <a:rPr lang="en-US" dirty="0" smtClean="0"/>
              <a:t>A universal setting such as 512 blocks per cluster seems simple…</a:t>
            </a:r>
          </a:p>
        </p:txBody>
      </p:sp>
      <p:sp>
        <p:nvSpPr>
          <p:cNvPr id="4" name="Slide Number Placeholder 3"/>
          <p:cNvSpPr>
            <a:spLocks noGrp="1"/>
          </p:cNvSpPr>
          <p:nvPr>
            <p:ph type="sldNum" sz="quarter" idx="12"/>
          </p:nvPr>
        </p:nvSpPr>
        <p:spPr/>
        <p:txBody>
          <a:bodyPr/>
          <a:lstStyle/>
          <a:p>
            <a:fld id="{5657C8AD-9CD5-4FD6-B96A-EC63C8DD4688}" type="slidenum">
              <a:rPr lang="en-US" smtClean="0"/>
              <a:pPr/>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Set Cluster Size Optimally</a:t>
            </a:r>
            <a:endParaRPr lang="en-US" sz="2700" dirty="0"/>
          </a:p>
        </p:txBody>
      </p:sp>
      <p:sp>
        <p:nvSpPr>
          <p:cNvPr id="3" name="Content Placeholder 2"/>
          <p:cNvSpPr>
            <a:spLocks noGrp="1"/>
          </p:cNvSpPr>
          <p:nvPr>
            <p:ph idx="1"/>
          </p:nvPr>
        </p:nvSpPr>
        <p:spPr/>
        <p:txBody>
          <a:bodyPr>
            <a:normAutofit/>
          </a:bodyPr>
          <a:lstStyle/>
          <a:p>
            <a:r>
              <a:rPr lang="en-US" dirty="0" smtClean="0"/>
              <a:t>There is no advantage to having a cluster more than twice the size of the table.</a:t>
            </a:r>
          </a:p>
          <a:p>
            <a:r>
              <a:rPr lang="en-US" dirty="0" smtClean="0"/>
              <a:t>Except that you need a cluster size of at least 8 to be Type 2.</a:t>
            </a:r>
          </a:p>
          <a:p>
            <a:r>
              <a:rPr lang="en-US" dirty="0" smtClean="0"/>
              <a:t>Indexes are usually much smaller than data.</a:t>
            </a:r>
          </a:p>
          <a:p>
            <a:r>
              <a:rPr lang="en-US" dirty="0" smtClean="0"/>
              <a:t>There may be dramatic differences in the size of indexes </a:t>
            </a:r>
            <a:r>
              <a:rPr lang="en-US" b="1" dirty="0" smtClean="0"/>
              <a:t>even on the same table.</a:t>
            </a:r>
            <a:endParaRPr lang="en-US" dirty="0"/>
          </a:p>
        </p:txBody>
      </p:sp>
      <p:sp>
        <p:nvSpPr>
          <p:cNvPr id="5" name="Slide Number Placeholder 4"/>
          <p:cNvSpPr>
            <a:spLocks noGrp="1"/>
          </p:cNvSpPr>
          <p:nvPr>
            <p:ph type="sldNum" sz="quarter" idx="12"/>
          </p:nvPr>
        </p:nvSpPr>
        <p:spPr/>
        <p:txBody>
          <a:bodyPr/>
          <a:lstStyle/>
          <a:p>
            <a:fld id="{5657C8AD-9CD5-4FD6-B96A-EC63C8DD4688}" type="slidenum">
              <a:rPr lang="en-US" smtClean="0"/>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Different Index Sizes</a:t>
            </a:r>
            <a:endParaRPr lang="en-US" sz="2700" dirty="0"/>
          </a:p>
        </p:txBody>
      </p:sp>
      <p:sp>
        <p:nvSpPr>
          <p:cNvPr id="5" name="TextBox 4"/>
          <p:cNvSpPr txBox="1"/>
          <p:nvPr/>
        </p:nvSpPr>
        <p:spPr>
          <a:xfrm>
            <a:off x="412122" y="1752600"/>
            <a:ext cx="8731878" cy="4555093"/>
          </a:xfrm>
          <a:prstGeom prst="rect">
            <a:avLst/>
          </a:prstGeom>
          <a:noFill/>
        </p:spPr>
        <p:txBody>
          <a:bodyPr wrap="none" rtlCol="0">
            <a:spAutoFit/>
          </a:bodyPr>
          <a:lstStyle/>
          <a:p>
            <a:r>
              <a:rPr lang="en-US" sz="2000" b="1" dirty="0" smtClean="0">
                <a:latin typeface="Courier New" pitchFamily="49" charset="0"/>
                <a:cs typeface="Courier New" pitchFamily="49" charset="0"/>
              </a:rPr>
              <a:t>$ proutil dbname –C dbanalys &gt; dbname.dba</a:t>
            </a:r>
          </a:p>
          <a:p>
            <a:r>
              <a:rPr lang="en-US" b="1" dirty="0" smtClean="0">
                <a:latin typeface="Courier New" pitchFamily="49" charset="0"/>
                <a:cs typeface="Courier New" pitchFamily="49" charset="0"/>
              </a:rPr>
              <a:t>…</a:t>
            </a:r>
          </a:p>
          <a:p>
            <a:r>
              <a:rPr lang="en-US" b="1" dirty="0" smtClean="0">
                <a:latin typeface="Courier New" pitchFamily="49" charset="0"/>
                <a:cs typeface="Courier New" pitchFamily="49" charset="0"/>
              </a:rPr>
              <a:t>RECORD BLOCK SUMMARY FOR AREA "APP_FLAGS_Dat" : 95</a:t>
            </a:r>
          </a:p>
          <a:p>
            <a:r>
              <a:rPr lang="en-US" b="1" dirty="0" smtClean="0">
                <a:latin typeface="Courier New" pitchFamily="49" charset="0"/>
                <a:cs typeface="Courier New" pitchFamily="49" charset="0"/>
              </a:rPr>
              <a:t>-------------------------------------------------------</a:t>
            </a:r>
          </a:p>
          <a:p>
            <a:r>
              <a:rPr lang="en-US" b="1" dirty="0" smtClean="0">
                <a:latin typeface="Courier New" pitchFamily="49" charset="0"/>
                <a:cs typeface="Courier New" pitchFamily="49" charset="0"/>
              </a:rPr>
              <a:t>                          Record Size (B)  -Fragments- Scatter</a:t>
            </a:r>
          </a:p>
          <a:p>
            <a:r>
              <a:rPr lang="en-US" b="1" dirty="0" smtClean="0">
                <a:latin typeface="Courier New" pitchFamily="49" charset="0"/>
                <a:cs typeface="Courier New" pitchFamily="49" charset="0"/>
              </a:rPr>
              <a:t>Table         Records  Size Min Max Mean   Count Factor Factor</a:t>
            </a:r>
          </a:p>
          <a:p>
            <a:r>
              <a:rPr lang="en-US" b="1" dirty="0" smtClean="0">
                <a:latin typeface="Courier New" pitchFamily="49" charset="0"/>
                <a:cs typeface="Courier New" pitchFamily="49" charset="0"/>
              </a:rPr>
              <a:t>PUB.APP_FLAGS 1676180 </a:t>
            </a:r>
            <a:r>
              <a:rPr lang="en-US" b="1" dirty="0" smtClean="0">
                <a:solidFill>
                  <a:srgbClr val="C00000"/>
                </a:solidFill>
                <a:latin typeface="Courier New" pitchFamily="49" charset="0"/>
                <a:cs typeface="Courier New" pitchFamily="49" charset="0"/>
              </a:rPr>
              <a:t>47.9M</a:t>
            </a:r>
            <a:r>
              <a:rPr lang="en-US" b="1" dirty="0" smtClean="0">
                <a:latin typeface="Courier New" pitchFamily="49" charset="0"/>
                <a:cs typeface="Courier New" pitchFamily="49" charset="0"/>
              </a:rPr>
              <a:t>  28  58   29 1676190    1.0    1.9</a:t>
            </a:r>
          </a:p>
          <a:p>
            <a:r>
              <a:rPr lang="en-US" b="1" dirty="0" smtClean="0">
                <a:latin typeface="Courier New" pitchFamily="49" charset="0"/>
                <a:cs typeface="Courier New" pitchFamily="49" charset="0"/>
              </a:rPr>
              <a:t>…</a:t>
            </a:r>
          </a:p>
          <a:p>
            <a:endParaRPr lang="en-US" b="1" dirty="0" smtClean="0">
              <a:latin typeface="Courier New" pitchFamily="49" charset="0"/>
              <a:cs typeface="Courier New" pitchFamily="49" charset="0"/>
            </a:endParaRPr>
          </a:p>
          <a:p>
            <a:r>
              <a:rPr lang="en-US" b="1" dirty="0" smtClean="0">
                <a:latin typeface="Courier New" pitchFamily="49" charset="0"/>
                <a:cs typeface="Courier New" pitchFamily="49" charset="0"/>
              </a:rPr>
              <a:t>INDEX BLOCK SUMMARY FOR AREA "APP_FLAGS_Idx" : 96</a:t>
            </a:r>
          </a:p>
          <a:p>
            <a:r>
              <a:rPr lang="en-US" b="1" dirty="0" smtClean="0">
                <a:latin typeface="Courier New" pitchFamily="49" charset="0"/>
                <a:cs typeface="Courier New" pitchFamily="49" charset="0"/>
              </a:rPr>
              <a:t>-------------------------------------------------------</a:t>
            </a:r>
          </a:p>
          <a:p>
            <a:r>
              <a:rPr lang="en-US" b="1" dirty="0" smtClean="0">
                <a:latin typeface="Courier New" pitchFamily="49" charset="0"/>
                <a:cs typeface="Courier New" pitchFamily="49" charset="0"/>
              </a:rPr>
              <a:t>Table              Index Flds Lvls  Blks    Size %Util Factor</a:t>
            </a:r>
          </a:p>
          <a:p>
            <a:r>
              <a:rPr lang="en-US" b="1" dirty="0" smtClean="0">
                <a:latin typeface="Courier New" pitchFamily="49" charset="0"/>
                <a:cs typeface="Courier New" pitchFamily="49" charset="0"/>
              </a:rPr>
              <a:t>PUB.APP_FLAGS</a:t>
            </a:r>
          </a:p>
          <a:p>
            <a:r>
              <a:rPr lang="en-US" b="1" dirty="0" smtClean="0">
                <a:latin typeface="Courier New" pitchFamily="49" charset="0"/>
                <a:cs typeface="Courier New" pitchFamily="49" charset="0"/>
              </a:rPr>
              <a:t>  AppNo              183    1    3  </a:t>
            </a:r>
            <a:r>
              <a:rPr lang="en-US" b="1" dirty="0" smtClean="0">
                <a:solidFill>
                  <a:srgbClr val="C00000"/>
                </a:solidFill>
                <a:latin typeface="Courier New" pitchFamily="49" charset="0"/>
                <a:cs typeface="Courier New" pitchFamily="49" charset="0"/>
              </a:rPr>
              <a:t>4764</a:t>
            </a:r>
            <a:r>
              <a:rPr lang="en-US" b="1" dirty="0" smtClean="0">
                <a:latin typeface="Courier New" pitchFamily="49" charset="0"/>
                <a:cs typeface="Courier New" pitchFamily="49" charset="0"/>
              </a:rPr>
              <a:t>   37.1M  99.9    1.0</a:t>
            </a:r>
          </a:p>
          <a:p>
            <a:r>
              <a:rPr lang="en-US" b="1" dirty="0" smtClean="0">
                <a:latin typeface="Courier New" pitchFamily="49" charset="0"/>
                <a:cs typeface="Courier New" pitchFamily="49" charset="0"/>
              </a:rPr>
              <a:t>  FaxDateTime        184    2    2    </a:t>
            </a:r>
            <a:r>
              <a:rPr lang="en-US" b="1" dirty="0" smtClean="0">
                <a:solidFill>
                  <a:srgbClr val="C00000"/>
                </a:solidFill>
                <a:latin typeface="Courier New" pitchFamily="49" charset="0"/>
                <a:cs typeface="Courier New" pitchFamily="49" charset="0"/>
              </a:rPr>
              <a:t>45</a:t>
            </a:r>
            <a:r>
              <a:rPr lang="en-US" b="1" dirty="0" smtClean="0">
                <a:latin typeface="Courier New" pitchFamily="49" charset="0"/>
                <a:cs typeface="Courier New" pitchFamily="49" charset="0"/>
              </a:rPr>
              <a:t>  259.8K  72.4    1.6</a:t>
            </a:r>
          </a:p>
          <a:p>
            <a:r>
              <a:rPr lang="en-US" b="1" dirty="0" smtClean="0">
                <a:latin typeface="Courier New" pitchFamily="49" charset="0"/>
                <a:cs typeface="Courier New" pitchFamily="49" charset="0"/>
              </a:rPr>
              <a:t>  FaxUserNotified    185    2    2    </a:t>
            </a:r>
            <a:r>
              <a:rPr lang="en-US" b="1" dirty="0" smtClean="0">
                <a:solidFill>
                  <a:srgbClr val="C00000"/>
                </a:solidFill>
                <a:latin typeface="Courier New" pitchFamily="49" charset="0"/>
                <a:cs typeface="Courier New" pitchFamily="49" charset="0"/>
              </a:rPr>
              <a:t>86</a:t>
            </a:r>
            <a:r>
              <a:rPr lang="en-US" b="1" dirty="0" smtClean="0">
                <a:latin typeface="Courier New" pitchFamily="49" charset="0"/>
                <a:cs typeface="Courier New" pitchFamily="49" charset="0"/>
              </a:rPr>
              <a:t>  450.1K  65.6    1.7</a:t>
            </a:r>
          </a:p>
        </p:txBody>
      </p:sp>
      <p:sp>
        <p:nvSpPr>
          <p:cNvPr id="4" name="Slide Number Placeholder 3"/>
          <p:cNvSpPr>
            <a:spLocks noGrp="1"/>
          </p:cNvSpPr>
          <p:nvPr>
            <p:ph type="sldNum" sz="quarter" idx="12"/>
          </p:nvPr>
        </p:nvSpPr>
        <p:spPr/>
        <p:txBody>
          <a:bodyPr/>
          <a:lstStyle/>
          <a:p>
            <a:fld id="{5657C8AD-9CD5-4FD6-B96A-EC63C8DD4688}" type="slidenum">
              <a:rPr lang="en-US" smtClean="0"/>
              <a:pPr/>
              <a:t>36</a:t>
            </a:fld>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657C8AD-9CD5-4FD6-B96A-EC63C8DD4688}" type="slidenum">
              <a:rPr lang="en-US" smtClean="0"/>
              <a:pPr/>
              <a:t>37</a:t>
            </a:fld>
            <a:endParaRPr lang="en-US" dirty="0"/>
          </a:p>
        </p:txBody>
      </p:sp>
      <p:sp>
        <p:nvSpPr>
          <p:cNvPr id="5" name="Title 1"/>
          <p:cNvSpPr txBox="1">
            <a:spLocks/>
          </p:cNvSpPr>
          <p:nvPr/>
        </p:nvSpPr>
        <p:spPr>
          <a:xfrm>
            <a:off x="685800" y="1905000"/>
            <a:ext cx="7772400" cy="2514600"/>
          </a:xfrm>
          <a:prstGeom prst="rect">
            <a:avLst/>
          </a:prstGeom>
        </p:spPr>
        <p:txBody>
          <a:bodyPr>
            <a:noAutofit/>
          </a:bodyPr>
          <a:lstStyle/>
          <a:p>
            <a:pPr marL="0" marR="0" lvl="0" indent="0" algn="ctr" defTabSz="914400" rtl="0" eaLnBrk="1" fontAlgn="auto" latinLnBrk="0" hangingPunct="1">
              <a:lnSpc>
                <a:spcPts val="8400"/>
              </a:lnSpc>
              <a:spcBef>
                <a:spcPct val="0"/>
              </a:spcBef>
              <a:spcAft>
                <a:spcPts val="0"/>
              </a:spcAft>
              <a:buClrTx/>
              <a:buSzTx/>
              <a:buFontTx/>
              <a:buNone/>
              <a:tabLst/>
              <a:defRPr/>
            </a:pPr>
            <a:r>
              <a:rPr kumimoji="0" lang="en-US" sz="6000" b="1" i="0" u="none" strike="noStrike" kern="1200" cap="none" spc="0" normalizeH="0" baseline="0" noProof="0" dirty="0" smtClean="0">
                <a:ln>
                  <a:noFill/>
                </a:ln>
                <a:solidFill>
                  <a:schemeClr val="accent6">
                    <a:lumMod val="75000"/>
                  </a:schemeClr>
                </a:solidFill>
                <a:effectLst/>
                <a:uLnTx/>
                <a:uFillTx/>
                <a:latin typeface="+mj-lt"/>
                <a:ea typeface="+mj-ea"/>
                <a:cs typeface="+mj-cs"/>
              </a:rPr>
              <a:t>Logical</a:t>
            </a:r>
          </a:p>
          <a:p>
            <a:pPr marL="0" marR="0" lvl="0" indent="0" algn="ctr" defTabSz="914400" rtl="0" eaLnBrk="1" fontAlgn="auto" latinLnBrk="0" hangingPunct="1">
              <a:lnSpc>
                <a:spcPts val="8400"/>
              </a:lnSpc>
              <a:spcBef>
                <a:spcPct val="0"/>
              </a:spcBef>
              <a:spcAft>
                <a:spcPts val="0"/>
              </a:spcAft>
              <a:buClrTx/>
              <a:buSzTx/>
              <a:buFontTx/>
              <a:buNone/>
              <a:tabLst/>
              <a:defRPr/>
            </a:pPr>
            <a:r>
              <a:rPr kumimoji="0" lang="en-US" sz="6000" b="1" i="0" u="none" strike="noStrike" kern="1200" cap="none" spc="0" normalizeH="0" baseline="0" noProof="0" dirty="0" smtClean="0">
                <a:ln>
                  <a:noFill/>
                </a:ln>
                <a:solidFill>
                  <a:schemeClr val="accent6">
                    <a:lumMod val="75000"/>
                  </a:schemeClr>
                </a:solidFill>
                <a:effectLst/>
                <a:uLnTx/>
                <a:uFillTx/>
                <a:latin typeface="+mj-lt"/>
                <a:ea typeface="+mj-ea"/>
                <a:cs typeface="+mj-cs"/>
              </a:rPr>
              <a:t>Scatter</a:t>
            </a:r>
            <a:endParaRPr kumimoji="0" lang="en-US" sz="6000" b="1" i="0" u="none" strike="noStrike" kern="1200" cap="none" spc="0" normalizeH="0" baseline="0" noProof="0" dirty="0">
              <a:ln>
                <a:noFill/>
              </a:ln>
              <a:solidFill>
                <a:schemeClr val="accent6">
                  <a:lumMod val="75000"/>
                </a:schemeClr>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Logical Scatter Case Study</a:t>
            </a:r>
            <a:endParaRPr lang="en-US" sz="4000" dirty="0"/>
          </a:p>
        </p:txBody>
      </p:sp>
      <p:sp>
        <p:nvSpPr>
          <p:cNvPr id="7" name="Slide Number Placeholder 6"/>
          <p:cNvSpPr>
            <a:spLocks noGrp="1"/>
          </p:cNvSpPr>
          <p:nvPr>
            <p:ph type="sldNum" sz="quarter" idx="12"/>
          </p:nvPr>
        </p:nvSpPr>
        <p:spPr/>
        <p:txBody>
          <a:bodyPr/>
          <a:lstStyle/>
          <a:p>
            <a:fld id="{5657C8AD-9CD5-4FD6-B96A-EC63C8DD4688}" type="slidenum">
              <a:rPr lang="en-US" smtClean="0"/>
              <a:pPr/>
              <a:t>38</a:t>
            </a:fld>
            <a:endParaRPr lang="en-US" dirty="0"/>
          </a:p>
        </p:txBody>
      </p:sp>
      <p:sp>
        <p:nvSpPr>
          <p:cNvPr id="8" name="Content Placeholder 7"/>
          <p:cNvSpPr>
            <a:spLocks noGrp="1"/>
          </p:cNvSpPr>
          <p:nvPr>
            <p:ph idx="1"/>
          </p:nvPr>
        </p:nvSpPr>
        <p:spPr>
          <a:xfrm>
            <a:off x="457200" y="1600200"/>
            <a:ext cx="8229600" cy="4190999"/>
          </a:xfrm>
        </p:spPr>
        <p:txBody>
          <a:bodyPr>
            <a:normAutofit/>
          </a:bodyPr>
          <a:lstStyle/>
          <a:p>
            <a:r>
              <a:rPr lang="en-US" dirty="0" smtClean="0"/>
              <a:t>A process reading approximately 1,000,000 records.</a:t>
            </a:r>
          </a:p>
          <a:p>
            <a:r>
              <a:rPr lang="en-US" dirty="0" smtClean="0"/>
              <a:t>An initial run time of 2 hours.</a:t>
            </a:r>
          </a:p>
          <a:p>
            <a:pPr lvl="1"/>
            <a:r>
              <a:rPr lang="en-US" dirty="0" smtClean="0"/>
              <a:t>139 records/sec.</a:t>
            </a:r>
          </a:p>
          <a:p>
            <a:r>
              <a:rPr lang="en-US" dirty="0" smtClean="0"/>
              <a:t>Un-optimized database.</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Perform IO in the Optimal Order</a:t>
            </a:r>
            <a:endParaRPr lang="en-US" sz="2700" dirty="0"/>
          </a:p>
        </p:txBody>
      </p:sp>
      <p:graphicFrame>
        <p:nvGraphicFramePr>
          <p:cNvPr id="5" name="Content Placeholder 4"/>
          <p:cNvGraphicFramePr>
            <a:graphicFrameLocks noGrp="1"/>
          </p:cNvGraphicFramePr>
          <p:nvPr>
            <p:ph idx="1"/>
          </p:nvPr>
        </p:nvGraphicFramePr>
        <p:xfrm>
          <a:off x="2133600" y="1676400"/>
          <a:ext cx="6553200" cy="2377440"/>
        </p:xfrm>
        <a:graphic>
          <a:graphicData uri="http://schemas.openxmlformats.org/drawingml/2006/table">
            <a:tbl>
              <a:tblPr firstRow="1" bandRow="1">
                <a:tableStyleId>{5C22544A-7EE6-4342-B048-85BDC9FD1C3A}</a:tableStyleId>
              </a:tblPr>
              <a:tblGrid>
                <a:gridCol w="1310640"/>
                <a:gridCol w="1127760"/>
                <a:gridCol w="1493520"/>
                <a:gridCol w="1310640"/>
                <a:gridCol w="1310640"/>
              </a:tblGrid>
              <a:tr h="370840">
                <a:tc>
                  <a:txBody>
                    <a:bodyPr/>
                    <a:lstStyle/>
                    <a:p>
                      <a:pPr algn="l"/>
                      <a:r>
                        <a:rPr lang="en-US" sz="2000" dirty="0" smtClean="0"/>
                        <a:t>Table</a:t>
                      </a:r>
                      <a:endParaRPr lang="en-US" sz="2000" dirty="0"/>
                    </a:p>
                  </a:txBody>
                  <a:tcPr/>
                </a:tc>
                <a:tc>
                  <a:txBody>
                    <a:bodyPr/>
                    <a:lstStyle/>
                    <a:p>
                      <a:pPr algn="l"/>
                      <a:r>
                        <a:rPr lang="en-US" sz="2000" dirty="0" smtClean="0"/>
                        <a:t>Index</a:t>
                      </a:r>
                      <a:endParaRPr lang="en-US" sz="2000" dirty="0"/>
                    </a:p>
                  </a:txBody>
                  <a:tcPr/>
                </a:tc>
                <a:tc>
                  <a:txBody>
                    <a:bodyPr/>
                    <a:lstStyle/>
                    <a:p>
                      <a:pPr algn="ctr"/>
                      <a:r>
                        <a:rPr lang="en-US" sz="2000" dirty="0" smtClean="0"/>
                        <a:t>%Sequential</a:t>
                      </a:r>
                      <a:endParaRPr lang="en-US" sz="2000" dirty="0"/>
                    </a:p>
                  </a:txBody>
                  <a:tcPr/>
                </a:tc>
                <a:tc>
                  <a:txBody>
                    <a:bodyPr/>
                    <a:lstStyle/>
                    <a:p>
                      <a:pPr algn="ctr"/>
                      <a:r>
                        <a:rPr lang="en-US" sz="2000" dirty="0" smtClean="0"/>
                        <a:t>%Idx Used</a:t>
                      </a:r>
                      <a:endParaRPr lang="en-US" sz="2000" dirty="0"/>
                    </a:p>
                  </a:txBody>
                  <a:tcPr/>
                </a:tc>
                <a:tc>
                  <a:txBody>
                    <a:bodyPr/>
                    <a:lstStyle/>
                    <a:p>
                      <a:pPr algn="ctr"/>
                      <a:r>
                        <a:rPr lang="en-US" sz="2000" dirty="0" smtClean="0"/>
                        <a:t>Density</a:t>
                      </a:r>
                      <a:endParaRPr lang="en-US" sz="2000" dirty="0"/>
                    </a:p>
                  </a:txBody>
                  <a:tcPr/>
                </a:tc>
              </a:tr>
              <a:tr h="370840">
                <a:tc>
                  <a:txBody>
                    <a:bodyPr/>
                    <a:lstStyle/>
                    <a:p>
                      <a:pPr algn="l"/>
                      <a:r>
                        <a:rPr lang="en-US" sz="2000" dirty="0" smtClean="0"/>
                        <a:t>Table1</a:t>
                      </a:r>
                      <a:endParaRPr lang="en-US" sz="2000" dirty="0"/>
                    </a:p>
                  </a:txBody>
                  <a:tcPr/>
                </a:tc>
                <a:tc>
                  <a:txBody>
                    <a:bodyPr/>
                    <a:lstStyle/>
                    <a:p>
                      <a:pPr algn="l"/>
                      <a:r>
                        <a:rPr lang="en-US" sz="2000" dirty="0" smtClean="0"/>
                        <a:t>t1_idx1*</a:t>
                      </a:r>
                      <a:endParaRPr lang="en-US" sz="2000" dirty="0"/>
                    </a:p>
                  </a:txBody>
                  <a:tcPr/>
                </a:tc>
                <a:tc>
                  <a:txBody>
                    <a:bodyPr/>
                    <a:lstStyle/>
                    <a:p>
                      <a:pPr algn="ctr"/>
                      <a:r>
                        <a:rPr lang="en-US" sz="2000" dirty="0" smtClean="0"/>
                        <a:t>0%</a:t>
                      </a:r>
                      <a:endParaRPr lang="en-US" sz="2000" dirty="0"/>
                    </a:p>
                  </a:txBody>
                  <a:tcPr/>
                </a:tc>
                <a:tc>
                  <a:txBody>
                    <a:bodyPr/>
                    <a:lstStyle/>
                    <a:p>
                      <a:pPr algn="ctr"/>
                      <a:r>
                        <a:rPr lang="en-US" sz="2000" dirty="0" smtClean="0"/>
                        <a:t>100%</a:t>
                      </a:r>
                      <a:endParaRPr lang="en-US" sz="2000" dirty="0"/>
                    </a:p>
                  </a:txBody>
                  <a:tcPr/>
                </a:tc>
                <a:tc>
                  <a:txBody>
                    <a:bodyPr/>
                    <a:lstStyle/>
                    <a:p>
                      <a:pPr algn="ctr"/>
                      <a:r>
                        <a:rPr lang="en-US" sz="2000" dirty="0" smtClean="0"/>
                        <a:t>0.09</a:t>
                      </a:r>
                      <a:endParaRPr lang="en-US" sz="2000" dirty="0"/>
                    </a:p>
                  </a:txBody>
                  <a:tcPr/>
                </a:tc>
              </a:tr>
              <a:tr h="370840">
                <a:tc>
                  <a:txBody>
                    <a:bodyPr/>
                    <a:lstStyle/>
                    <a:p>
                      <a:pPr algn="l"/>
                      <a:endParaRPr lang="en-US" sz="2000" dirty="0"/>
                    </a:p>
                  </a:txBody>
                  <a:tcPr/>
                </a:tc>
                <a:tc>
                  <a:txBody>
                    <a:bodyPr/>
                    <a:lstStyle/>
                    <a:p>
                      <a:pPr algn="l"/>
                      <a:r>
                        <a:rPr lang="en-US" sz="2000" dirty="0" smtClean="0"/>
                        <a:t>t1_idx2</a:t>
                      </a:r>
                      <a:endParaRPr lang="en-US" sz="2000" dirty="0"/>
                    </a:p>
                  </a:txBody>
                  <a:tcPr/>
                </a:tc>
                <a:tc>
                  <a:txBody>
                    <a:bodyPr/>
                    <a:lstStyle/>
                    <a:p>
                      <a:pPr algn="ctr"/>
                      <a:r>
                        <a:rPr lang="en-US" sz="2000" dirty="0" smtClean="0"/>
                        <a:t>0%</a:t>
                      </a:r>
                      <a:endParaRPr lang="en-US" sz="2000" dirty="0"/>
                    </a:p>
                  </a:txBody>
                  <a:tcPr/>
                </a:tc>
                <a:tc>
                  <a:txBody>
                    <a:bodyPr/>
                    <a:lstStyle/>
                    <a:p>
                      <a:pPr algn="ctr"/>
                      <a:r>
                        <a:rPr lang="en-US" sz="2000" dirty="0" smtClean="0"/>
                        <a:t>0%</a:t>
                      </a:r>
                      <a:endParaRPr lang="en-US" sz="2000" dirty="0"/>
                    </a:p>
                  </a:txBody>
                  <a:tcPr/>
                </a:tc>
                <a:tc>
                  <a:txBody>
                    <a:bodyPr/>
                    <a:lstStyle/>
                    <a:p>
                      <a:pPr algn="ctr"/>
                      <a:r>
                        <a:rPr lang="en-US" sz="2000" dirty="0" smtClean="0"/>
                        <a:t>0.09</a:t>
                      </a:r>
                      <a:endParaRPr lang="en-US" sz="2000" dirty="0"/>
                    </a:p>
                  </a:txBody>
                  <a:tcPr/>
                </a:tc>
              </a:tr>
              <a:tr h="370840">
                <a:tc>
                  <a:txBody>
                    <a:bodyPr/>
                    <a:lstStyle/>
                    <a:p>
                      <a:pPr algn="l"/>
                      <a:r>
                        <a:rPr lang="en-US" sz="2000" dirty="0" smtClean="0"/>
                        <a:t>Table2</a:t>
                      </a:r>
                      <a:endParaRPr lang="en-US" sz="2000" dirty="0"/>
                    </a:p>
                  </a:txBody>
                  <a:tcPr/>
                </a:tc>
                <a:tc>
                  <a:txBody>
                    <a:bodyPr/>
                    <a:lstStyle/>
                    <a:p>
                      <a:pPr algn="l"/>
                      <a:r>
                        <a:rPr lang="en-US" sz="2000" dirty="0" smtClean="0"/>
                        <a:t>t2_idx1</a:t>
                      </a:r>
                      <a:endParaRPr lang="en-US" sz="2000" dirty="0"/>
                    </a:p>
                  </a:txBody>
                  <a:tcPr/>
                </a:tc>
                <a:tc>
                  <a:txBody>
                    <a:bodyPr/>
                    <a:lstStyle/>
                    <a:p>
                      <a:pPr algn="ctr"/>
                      <a:r>
                        <a:rPr lang="en-US" sz="2000" dirty="0" smtClean="0"/>
                        <a:t>69%</a:t>
                      </a:r>
                      <a:endParaRPr lang="en-US" sz="2000" dirty="0"/>
                    </a:p>
                  </a:txBody>
                  <a:tcPr/>
                </a:tc>
                <a:tc>
                  <a:txBody>
                    <a:bodyPr/>
                    <a:lstStyle/>
                    <a:p>
                      <a:pPr algn="ctr"/>
                      <a:r>
                        <a:rPr lang="en-US" sz="2000" dirty="0" smtClean="0"/>
                        <a:t>99%</a:t>
                      </a:r>
                      <a:endParaRPr lang="en-US" sz="2000" dirty="0"/>
                    </a:p>
                  </a:txBody>
                  <a:tcPr/>
                </a:tc>
                <a:tc>
                  <a:txBody>
                    <a:bodyPr/>
                    <a:lstStyle/>
                    <a:p>
                      <a:pPr algn="ctr"/>
                      <a:r>
                        <a:rPr lang="en-US" sz="2000" dirty="0" smtClean="0"/>
                        <a:t>0.51</a:t>
                      </a:r>
                      <a:endParaRPr lang="en-US" sz="2000" dirty="0"/>
                    </a:p>
                  </a:txBody>
                  <a:tcPr/>
                </a:tc>
              </a:tr>
              <a:tr h="370840">
                <a:tc>
                  <a:txBody>
                    <a:bodyPr/>
                    <a:lstStyle/>
                    <a:p>
                      <a:pPr algn="l"/>
                      <a:endParaRPr lang="en-US" sz="2000" dirty="0"/>
                    </a:p>
                  </a:txBody>
                  <a:tcPr/>
                </a:tc>
                <a:tc>
                  <a:txBody>
                    <a:bodyPr/>
                    <a:lstStyle/>
                    <a:p>
                      <a:pPr algn="l"/>
                      <a:r>
                        <a:rPr lang="en-US" sz="2000" dirty="0" smtClean="0"/>
                        <a:t>t2_idx2*</a:t>
                      </a:r>
                      <a:endParaRPr lang="en-US" sz="2000" dirty="0"/>
                    </a:p>
                  </a:txBody>
                  <a:tcPr/>
                </a:tc>
                <a:tc>
                  <a:txBody>
                    <a:bodyPr/>
                    <a:lstStyle/>
                    <a:p>
                      <a:pPr algn="ctr"/>
                      <a:r>
                        <a:rPr lang="en-US" sz="2000" dirty="0" smtClean="0"/>
                        <a:t>98%</a:t>
                      </a:r>
                      <a:endParaRPr lang="en-US" sz="2000" dirty="0"/>
                    </a:p>
                  </a:txBody>
                  <a:tcPr/>
                </a:tc>
                <a:tc>
                  <a:txBody>
                    <a:bodyPr/>
                    <a:lstStyle/>
                    <a:p>
                      <a:pPr algn="ctr"/>
                      <a:r>
                        <a:rPr lang="en-US" sz="2000" dirty="0" smtClean="0"/>
                        <a:t>1%</a:t>
                      </a:r>
                      <a:endParaRPr lang="en-US" sz="2000" dirty="0"/>
                    </a:p>
                  </a:txBody>
                  <a:tcPr/>
                </a:tc>
                <a:tc>
                  <a:txBody>
                    <a:bodyPr/>
                    <a:lstStyle/>
                    <a:p>
                      <a:pPr algn="ctr"/>
                      <a:r>
                        <a:rPr lang="en-US" sz="2000" dirty="0" smtClean="0"/>
                        <a:t>0.51</a:t>
                      </a:r>
                      <a:endParaRPr lang="en-US" sz="2000" dirty="0"/>
                    </a:p>
                  </a:txBody>
                  <a:tcPr/>
                </a:tc>
              </a:tr>
              <a:tr h="370840">
                <a:tc>
                  <a:txBody>
                    <a:bodyPr/>
                    <a:lstStyle/>
                    <a:p>
                      <a:pPr algn="l"/>
                      <a:endParaRPr lang="en-US" sz="2000" dirty="0"/>
                    </a:p>
                  </a:txBody>
                  <a:tcPr/>
                </a:tc>
                <a:tc>
                  <a:txBody>
                    <a:bodyPr/>
                    <a:lstStyle/>
                    <a:p>
                      <a:pPr algn="l"/>
                      <a:r>
                        <a:rPr lang="en-US" sz="2000" dirty="0" smtClean="0"/>
                        <a:t>t2_idx3</a:t>
                      </a:r>
                      <a:endParaRPr lang="en-US" sz="2000" dirty="0"/>
                    </a:p>
                  </a:txBody>
                  <a:tcPr/>
                </a:tc>
                <a:tc>
                  <a:txBody>
                    <a:bodyPr/>
                    <a:lstStyle/>
                    <a:p>
                      <a:pPr algn="ctr"/>
                      <a:r>
                        <a:rPr lang="en-US" sz="2000" dirty="0" smtClean="0"/>
                        <a:t>74%</a:t>
                      </a:r>
                      <a:endParaRPr lang="en-US" sz="2000" dirty="0"/>
                    </a:p>
                  </a:txBody>
                  <a:tcPr/>
                </a:tc>
                <a:tc>
                  <a:txBody>
                    <a:bodyPr/>
                    <a:lstStyle/>
                    <a:p>
                      <a:pPr algn="ctr"/>
                      <a:r>
                        <a:rPr lang="en-US" sz="2000" dirty="0" smtClean="0"/>
                        <a:t>0%</a:t>
                      </a:r>
                      <a:endParaRPr lang="en-US" sz="2000" dirty="0"/>
                    </a:p>
                  </a:txBody>
                  <a:tcPr/>
                </a:tc>
                <a:tc>
                  <a:txBody>
                    <a:bodyPr/>
                    <a:lstStyle/>
                    <a:p>
                      <a:pPr algn="ctr"/>
                      <a:r>
                        <a:rPr lang="en-US" sz="2000" dirty="0" smtClean="0"/>
                        <a:t>0.51</a:t>
                      </a:r>
                      <a:endParaRPr lang="en-US" sz="2000" dirty="0"/>
                    </a:p>
                  </a:txBody>
                  <a:tcPr/>
                </a:tc>
              </a:tr>
            </a:tbl>
          </a:graphicData>
        </a:graphic>
      </p:graphicFrame>
      <p:sp>
        <p:nvSpPr>
          <p:cNvPr id="7" name="TextBox 6"/>
          <p:cNvSpPr txBox="1"/>
          <p:nvPr/>
        </p:nvSpPr>
        <p:spPr>
          <a:xfrm>
            <a:off x="685800" y="1676400"/>
            <a:ext cx="1435008" cy="400110"/>
          </a:xfrm>
          <a:prstGeom prst="rect">
            <a:avLst/>
          </a:prstGeom>
          <a:noFill/>
        </p:spPr>
        <p:txBody>
          <a:bodyPr wrap="none" rtlCol="0">
            <a:spAutoFit/>
          </a:bodyPr>
          <a:lstStyle/>
          <a:p>
            <a:r>
              <a:rPr lang="en-US" sz="2000" b="1" dirty="0" smtClean="0">
                <a:solidFill>
                  <a:schemeClr val="accent6">
                    <a:lumMod val="75000"/>
                  </a:schemeClr>
                </a:solidFill>
              </a:rPr>
              <a:t>4k DB Block</a:t>
            </a:r>
            <a:endParaRPr lang="en-US" sz="2000" b="1" dirty="0">
              <a:solidFill>
                <a:schemeClr val="accent6">
                  <a:lumMod val="75000"/>
                </a:schemeClr>
              </a:solidFill>
            </a:endParaRPr>
          </a:p>
        </p:txBody>
      </p:sp>
      <p:sp>
        <p:nvSpPr>
          <p:cNvPr id="9" name="Slide Number Placeholder 8"/>
          <p:cNvSpPr>
            <a:spLocks noGrp="1"/>
          </p:cNvSpPr>
          <p:nvPr>
            <p:ph type="sldNum" sz="quarter" idx="12"/>
          </p:nvPr>
        </p:nvSpPr>
        <p:spPr/>
        <p:txBody>
          <a:bodyPr/>
          <a:lstStyle/>
          <a:p>
            <a:fld id="{5657C8AD-9CD5-4FD6-B96A-EC63C8DD4688}" type="slidenum">
              <a:rPr lang="en-US" smtClean="0"/>
              <a:pPr/>
              <a:t>39</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6">
                    <a:lumMod val="75000"/>
                  </a:schemeClr>
                </a:solidFill>
              </a:rPr>
              <a:t>What Do We Mean by</a:t>
            </a:r>
            <a:br>
              <a:rPr lang="en-US" dirty="0" smtClean="0">
                <a:solidFill>
                  <a:schemeClr val="accent6">
                    <a:lumMod val="75000"/>
                  </a:schemeClr>
                </a:solidFill>
              </a:rPr>
            </a:br>
            <a:r>
              <a:rPr lang="en-US" dirty="0" smtClean="0">
                <a:solidFill>
                  <a:schemeClr val="accent6">
                    <a:lumMod val="75000"/>
                  </a:schemeClr>
                </a:solidFill>
              </a:rPr>
              <a:t>“Storage Optimization”?</a:t>
            </a:r>
            <a:endParaRPr lang="en-US" sz="2700" dirty="0">
              <a:solidFill>
                <a:schemeClr val="accent6">
                  <a:lumMod val="75000"/>
                </a:schemeClr>
              </a:solidFill>
            </a:endParaRPr>
          </a:p>
        </p:txBody>
      </p:sp>
      <p:sp>
        <p:nvSpPr>
          <p:cNvPr id="3" name="Content Placeholder 2"/>
          <p:cNvSpPr>
            <a:spLocks noGrp="1"/>
          </p:cNvSpPr>
          <p:nvPr>
            <p:ph idx="1"/>
          </p:nvPr>
        </p:nvSpPr>
        <p:spPr>
          <a:xfrm>
            <a:off x="457200" y="1722437"/>
            <a:ext cx="8458200" cy="4525963"/>
          </a:xfrm>
        </p:spPr>
        <p:txBody>
          <a:bodyPr>
            <a:normAutofit/>
          </a:bodyPr>
          <a:lstStyle/>
          <a:p>
            <a:r>
              <a:rPr lang="en-US" dirty="0" smtClean="0"/>
              <a:t>The trade press thinks it means BIG DISKS.</a:t>
            </a:r>
          </a:p>
          <a:p>
            <a:r>
              <a:rPr lang="en-US" dirty="0" smtClean="0"/>
              <a:t>Your CFO thinks it means BIG SAVINGS.</a:t>
            </a:r>
          </a:p>
          <a:p>
            <a:r>
              <a:rPr lang="en-US" dirty="0" smtClean="0"/>
              <a:t>Programmers think it means BIG DATABASES.</a:t>
            </a:r>
            <a:endParaRPr lang="en-US" sz="1500" dirty="0" smtClean="0"/>
          </a:p>
          <a:p>
            <a:r>
              <a:rPr lang="en-US" dirty="0" smtClean="0"/>
              <a:t>SAN vendors think it means BIG COMMISSIONS.</a:t>
            </a:r>
            <a:br>
              <a:rPr lang="en-US" dirty="0" smtClean="0"/>
            </a:br>
            <a:endParaRPr lang="en-US" dirty="0" smtClean="0"/>
          </a:p>
          <a:p>
            <a:r>
              <a:rPr lang="en-US" sz="3900" b="1" dirty="0" smtClean="0"/>
              <a:t>DBAs seek the best possible reliability and performance at a reasonable cost.</a:t>
            </a:r>
          </a:p>
        </p:txBody>
      </p:sp>
      <p:sp>
        <p:nvSpPr>
          <p:cNvPr id="4" name="Slide Number Placeholder 3"/>
          <p:cNvSpPr>
            <a:spLocks noGrp="1"/>
          </p:cNvSpPr>
          <p:nvPr>
            <p:ph type="sldNum" sz="quarter" idx="12"/>
          </p:nvPr>
        </p:nvSpPr>
        <p:spPr/>
        <p:txBody>
          <a:bodyPr/>
          <a:lstStyle/>
          <a:p>
            <a:fld id="{5657C8AD-9CD5-4FD6-B96A-EC63C8DD4688}" type="slidenum">
              <a:rPr lang="en-US" smtClean="0"/>
              <a:pPr/>
              <a:t>4</a:t>
            </a:fld>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Perform IO in the Optimal Order</a:t>
            </a:r>
            <a:endParaRPr lang="en-US" sz="2700" dirty="0"/>
          </a:p>
        </p:txBody>
      </p:sp>
      <p:graphicFrame>
        <p:nvGraphicFramePr>
          <p:cNvPr id="5" name="Content Placeholder 4"/>
          <p:cNvGraphicFramePr>
            <a:graphicFrameLocks noGrp="1"/>
          </p:cNvGraphicFramePr>
          <p:nvPr>
            <p:ph idx="1"/>
          </p:nvPr>
        </p:nvGraphicFramePr>
        <p:xfrm>
          <a:off x="2133600" y="1676400"/>
          <a:ext cx="6553200" cy="2377440"/>
        </p:xfrm>
        <a:graphic>
          <a:graphicData uri="http://schemas.openxmlformats.org/drawingml/2006/table">
            <a:tbl>
              <a:tblPr firstRow="1" bandRow="1">
                <a:tableStyleId>{5C22544A-7EE6-4342-B048-85BDC9FD1C3A}</a:tableStyleId>
              </a:tblPr>
              <a:tblGrid>
                <a:gridCol w="1310640"/>
                <a:gridCol w="1127760"/>
                <a:gridCol w="1493520"/>
                <a:gridCol w="1310640"/>
                <a:gridCol w="1310640"/>
              </a:tblGrid>
              <a:tr h="370840">
                <a:tc>
                  <a:txBody>
                    <a:bodyPr/>
                    <a:lstStyle/>
                    <a:p>
                      <a:pPr algn="l"/>
                      <a:r>
                        <a:rPr lang="en-US" sz="2000" dirty="0" smtClean="0"/>
                        <a:t>Table</a:t>
                      </a:r>
                      <a:endParaRPr lang="en-US" sz="2000" dirty="0"/>
                    </a:p>
                  </a:txBody>
                  <a:tcPr/>
                </a:tc>
                <a:tc>
                  <a:txBody>
                    <a:bodyPr/>
                    <a:lstStyle/>
                    <a:p>
                      <a:pPr algn="l"/>
                      <a:r>
                        <a:rPr lang="en-US" sz="2000" dirty="0" smtClean="0"/>
                        <a:t>Index</a:t>
                      </a:r>
                      <a:endParaRPr lang="en-US" sz="2000" dirty="0"/>
                    </a:p>
                  </a:txBody>
                  <a:tcPr/>
                </a:tc>
                <a:tc>
                  <a:txBody>
                    <a:bodyPr/>
                    <a:lstStyle/>
                    <a:p>
                      <a:pPr algn="ctr"/>
                      <a:r>
                        <a:rPr lang="en-US" sz="2000" dirty="0" smtClean="0"/>
                        <a:t>%Sequential</a:t>
                      </a:r>
                      <a:endParaRPr lang="en-US" sz="2000" dirty="0"/>
                    </a:p>
                  </a:txBody>
                  <a:tcPr/>
                </a:tc>
                <a:tc>
                  <a:txBody>
                    <a:bodyPr/>
                    <a:lstStyle/>
                    <a:p>
                      <a:pPr algn="ctr"/>
                      <a:r>
                        <a:rPr lang="en-US" sz="2000" dirty="0" smtClean="0"/>
                        <a:t>%Idx Used</a:t>
                      </a:r>
                      <a:endParaRPr lang="en-US" sz="2000" dirty="0"/>
                    </a:p>
                  </a:txBody>
                  <a:tcPr/>
                </a:tc>
                <a:tc>
                  <a:txBody>
                    <a:bodyPr/>
                    <a:lstStyle/>
                    <a:p>
                      <a:pPr algn="ctr"/>
                      <a:r>
                        <a:rPr lang="en-US" sz="2000" dirty="0" smtClean="0"/>
                        <a:t>Density</a:t>
                      </a:r>
                      <a:endParaRPr lang="en-US" sz="2000" dirty="0"/>
                    </a:p>
                  </a:txBody>
                  <a:tcPr/>
                </a:tc>
              </a:tr>
              <a:tr h="370840">
                <a:tc>
                  <a:txBody>
                    <a:bodyPr/>
                    <a:lstStyle/>
                    <a:p>
                      <a:pPr algn="l"/>
                      <a:r>
                        <a:rPr lang="en-US" sz="2000" dirty="0" smtClean="0"/>
                        <a:t>Table1</a:t>
                      </a:r>
                      <a:endParaRPr lang="en-US" sz="2000" dirty="0"/>
                    </a:p>
                  </a:txBody>
                  <a:tcPr/>
                </a:tc>
                <a:tc>
                  <a:txBody>
                    <a:bodyPr/>
                    <a:lstStyle/>
                    <a:p>
                      <a:pPr algn="l"/>
                      <a:r>
                        <a:rPr lang="en-US" sz="2000" dirty="0" smtClean="0"/>
                        <a:t>t1_idx1*</a:t>
                      </a:r>
                      <a:endParaRPr lang="en-US" sz="2000" dirty="0"/>
                    </a:p>
                  </a:txBody>
                  <a:tcPr/>
                </a:tc>
                <a:tc>
                  <a:txBody>
                    <a:bodyPr/>
                    <a:lstStyle/>
                    <a:p>
                      <a:pPr algn="ctr"/>
                      <a:r>
                        <a:rPr lang="en-US" sz="2000" dirty="0" smtClean="0"/>
                        <a:t>0%</a:t>
                      </a:r>
                      <a:endParaRPr lang="en-US" sz="2000" dirty="0"/>
                    </a:p>
                  </a:txBody>
                  <a:tcPr/>
                </a:tc>
                <a:tc>
                  <a:txBody>
                    <a:bodyPr/>
                    <a:lstStyle/>
                    <a:p>
                      <a:pPr algn="ctr"/>
                      <a:r>
                        <a:rPr lang="en-US" sz="2000" dirty="0" smtClean="0"/>
                        <a:t>100%</a:t>
                      </a:r>
                      <a:endParaRPr lang="en-US" sz="2000" dirty="0"/>
                    </a:p>
                  </a:txBody>
                  <a:tcPr/>
                </a:tc>
                <a:tc>
                  <a:txBody>
                    <a:bodyPr/>
                    <a:lstStyle/>
                    <a:p>
                      <a:pPr algn="ctr"/>
                      <a:r>
                        <a:rPr lang="en-US" sz="2000" dirty="0" smtClean="0"/>
                        <a:t>0.09</a:t>
                      </a:r>
                      <a:endParaRPr lang="en-US" sz="2000" dirty="0"/>
                    </a:p>
                  </a:txBody>
                  <a:tcPr/>
                </a:tc>
              </a:tr>
              <a:tr h="370840">
                <a:tc>
                  <a:txBody>
                    <a:bodyPr/>
                    <a:lstStyle/>
                    <a:p>
                      <a:pPr algn="l"/>
                      <a:endParaRPr lang="en-US" sz="2000" dirty="0"/>
                    </a:p>
                  </a:txBody>
                  <a:tcPr/>
                </a:tc>
                <a:tc>
                  <a:txBody>
                    <a:bodyPr/>
                    <a:lstStyle/>
                    <a:p>
                      <a:pPr algn="l"/>
                      <a:r>
                        <a:rPr lang="en-US" sz="2000" dirty="0" smtClean="0"/>
                        <a:t>t1_idx2</a:t>
                      </a:r>
                      <a:endParaRPr lang="en-US" sz="2000" dirty="0"/>
                    </a:p>
                  </a:txBody>
                  <a:tcPr/>
                </a:tc>
                <a:tc>
                  <a:txBody>
                    <a:bodyPr/>
                    <a:lstStyle/>
                    <a:p>
                      <a:pPr algn="ctr"/>
                      <a:r>
                        <a:rPr lang="en-US" sz="2000" dirty="0" smtClean="0"/>
                        <a:t>0%</a:t>
                      </a:r>
                      <a:endParaRPr lang="en-US" sz="2000" dirty="0"/>
                    </a:p>
                  </a:txBody>
                  <a:tcPr/>
                </a:tc>
                <a:tc>
                  <a:txBody>
                    <a:bodyPr/>
                    <a:lstStyle/>
                    <a:p>
                      <a:pPr algn="ctr"/>
                      <a:r>
                        <a:rPr lang="en-US" sz="2000" dirty="0" smtClean="0"/>
                        <a:t>0%</a:t>
                      </a:r>
                      <a:endParaRPr lang="en-US" sz="2000" dirty="0"/>
                    </a:p>
                  </a:txBody>
                  <a:tcPr/>
                </a:tc>
                <a:tc>
                  <a:txBody>
                    <a:bodyPr/>
                    <a:lstStyle/>
                    <a:p>
                      <a:pPr algn="ctr"/>
                      <a:r>
                        <a:rPr lang="en-US" sz="2000" dirty="0" smtClean="0"/>
                        <a:t>0.09</a:t>
                      </a:r>
                      <a:endParaRPr lang="en-US" sz="2000" dirty="0"/>
                    </a:p>
                  </a:txBody>
                  <a:tcPr/>
                </a:tc>
              </a:tr>
              <a:tr h="370840">
                <a:tc>
                  <a:txBody>
                    <a:bodyPr/>
                    <a:lstStyle/>
                    <a:p>
                      <a:pPr algn="l"/>
                      <a:r>
                        <a:rPr lang="en-US" sz="2000" dirty="0" smtClean="0"/>
                        <a:t>Table2</a:t>
                      </a:r>
                      <a:endParaRPr lang="en-US" sz="2000" dirty="0"/>
                    </a:p>
                  </a:txBody>
                  <a:tcPr/>
                </a:tc>
                <a:tc>
                  <a:txBody>
                    <a:bodyPr/>
                    <a:lstStyle/>
                    <a:p>
                      <a:pPr algn="l"/>
                      <a:r>
                        <a:rPr lang="en-US" sz="2000" dirty="0" smtClean="0"/>
                        <a:t>t2_idx1</a:t>
                      </a:r>
                      <a:endParaRPr lang="en-US" sz="2000" dirty="0"/>
                    </a:p>
                  </a:txBody>
                  <a:tcPr/>
                </a:tc>
                <a:tc>
                  <a:txBody>
                    <a:bodyPr/>
                    <a:lstStyle/>
                    <a:p>
                      <a:pPr algn="ctr"/>
                      <a:r>
                        <a:rPr lang="en-US" sz="2000" dirty="0" smtClean="0"/>
                        <a:t>69%</a:t>
                      </a:r>
                      <a:endParaRPr lang="en-US" sz="2000" dirty="0"/>
                    </a:p>
                  </a:txBody>
                  <a:tcPr/>
                </a:tc>
                <a:tc>
                  <a:txBody>
                    <a:bodyPr/>
                    <a:lstStyle/>
                    <a:p>
                      <a:pPr algn="ctr"/>
                      <a:r>
                        <a:rPr lang="en-US" sz="2000" dirty="0" smtClean="0"/>
                        <a:t>99%</a:t>
                      </a:r>
                      <a:endParaRPr lang="en-US" sz="2000" dirty="0"/>
                    </a:p>
                  </a:txBody>
                  <a:tcPr/>
                </a:tc>
                <a:tc>
                  <a:txBody>
                    <a:bodyPr/>
                    <a:lstStyle/>
                    <a:p>
                      <a:pPr algn="ctr"/>
                      <a:r>
                        <a:rPr lang="en-US" sz="2000" dirty="0" smtClean="0"/>
                        <a:t>0.51</a:t>
                      </a:r>
                      <a:endParaRPr lang="en-US" sz="2000" dirty="0"/>
                    </a:p>
                  </a:txBody>
                  <a:tcPr/>
                </a:tc>
              </a:tr>
              <a:tr h="370840">
                <a:tc>
                  <a:txBody>
                    <a:bodyPr/>
                    <a:lstStyle/>
                    <a:p>
                      <a:pPr algn="l"/>
                      <a:endParaRPr lang="en-US" sz="2000" dirty="0"/>
                    </a:p>
                  </a:txBody>
                  <a:tcPr/>
                </a:tc>
                <a:tc>
                  <a:txBody>
                    <a:bodyPr/>
                    <a:lstStyle/>
                    <a:p>
                      <a:pPr algn="l"/>
                      <a:r>
                        <a:rPr lang="en-US" sz="2000" dirty="0" smtClean="0"/>
                        <a:t>t2_idx2*</a:t>
                      </a:r>
                      <a:endParaRPr lang="en-US" sz="2000" dirty="0"/>
                    </a:p>
                  </a:txBody>
                  <a:tcPr/>
                </a:tc>
                <a:tc>
                  <a:txBody>
                    <a:bodyPr/>
                    <a:lstStyle/>
                    <a:p>
                      <a:pPr algn="ctr"/>
                      <a:r>
                        <a:rPr lang="en-US" sz="2000" dirty="0" smtClean="0"/>
                        <a:t>98%</a:t>
                      </a:r>
                      <a:endParaRPr lang="en-US" sz="2000" dirty="0"/>
                    </a:p>
                  </a:txBody>
                  <a:tcPr/>
                </a:tc>
                <a:tc>
                  <a:txBody>
                    <a:bodyPr/>
                    <a:lstStyle/>
                    <a:p>
                      <a:pPr algn="ctr"/>
                      <a:r>
                        <a:rPr lang="en-US" sz="2000" dirty="0" smtClean="0"/>
                        <a:t>1%</a:t>
                      </a:r>
                      <a:endParaRPr lang="en-US" sz="2000" dirty="0"/>
                    </a:p>
                  </a:txBody>
                  <a:tcPr/>
                </a:tc>
                <a:tc>
                  <a:txBody>
                    <a:bodyPr/>
                    <a:lstStyle/>
                    <a:p>
                      <a:pPr algn="ctr"/>
                      <a:r>
                        <a:rPr lang="en-US" sz="2000" dirty="0" smtClean="0"/>
                        <a:t>0.51</a:t>
                      </a:r>
                      <a:endParaRPr lang="en-US" sz="2000" dirty="0"/>
                    </a:p>
                  </a:txBody>
                  <a:tcPr/>
                </a:tc>
              </a:tr>
              <a:tr h="370840">
                <a:tc>
                  <a:txBody>
                    <a:bodyPr/>
                    <a:lstStyle/>
                    <a:p>
                      <a:pPr algn="l"/>
                      <a:endParaRPr lang="en-US" sz="2000" dirty="0"/>
                    </a:p>
                  </a:txBody>
                  <a:tcPr/>
                </a:tc>
                <a:tc>
                  <a:txBody>
                    <a:bodyPr/>
                    <a:lstStyle/>
                    <a:p>
                      <a:pPr algn="l"/>
                      <a:r>
                        <a:rPr lang="en-US" sz="2000" dirty="0" smtClean="0"/>
                        <a:t>t2_idx3</a:t>
                      </a:r>
                      <a:endParaRPr lang="en-US" sz="2000" dirty="0"/>
                    </a:p>
                  </a:txBody>
                  <a:tcPr/>
                </a:tc>
                <a:tc>
                  <a:txBody>
                    <a:bodyPr/>
                    <a:lstStyle/>
                    <a:p>
                      <a:pPr algn="ctr"/>
                      <a:r>
                        <a:rPr lang="en-US" sz="2000" dirty="0" smtClean="0"/>
                        <a:t>74%</a:t>
                      </a:r>
                      <a:endParaRPr lang="en-US" sz="2000" dirty="0"/>
                    </a:p>
                  </a:txBody>
                  <a:tcPr/>
                </a:tc>
                <a:tc>
                  <a:txBody>
                    <a:bodyPr/>
                    <a:lstStyle/>
                    <a:p>
                      <a:pPr algn="ctr"/>
                      <a:r>
                        <a:rPr lang="en-US" sz="2000" dirty="0" smtClean="0"/>
                        <a:t>0%</a:t>
                      </a:r>
                      <a:endParaRPr lang="en-US" sz="2000" dirty="0"/>
                    </a:p>
                  </a:txBody>
                  <a:tcPr/>
                </a:tc>
                <a:tc>
                  <a:txBody>
                    <a:bodyPr/>
                    <a:lstStyle/>
                    <a:p>
                      <a:pPr algn="ctr"/>
                      <a:r>
                        <a:rPr lang="en-US" sz="2000" dirty="0" smtClean="0"/>
                        <a:t>0.51</a:t>
                      </a:r>
                      <a:endParaRPr lang="en-US" sz="2000" dirty="0"/>
                    </a:p>
                  </a:txBody>
                  <a:tcPr/>
                </a:tc>
              </a:tr>
            </a:tbl>
          </a:graphicData>
        </a:graphic>
      </p:graphicFrame>
      <p:graphicFrame>
        <p:nvGraphicFramePr>
          <p:cNvPr id="6" name="Content Placeholder 4"/>
          <p:cNvGraphicFramePr>
            <a:graphicFrameLocks/>
          </p:cNvGraphicFramePr>
          <p:nvPr/>
        </p:nvGraphicFramePr>
        <p:xfrm>
          <a:off x="2133600" y="4099560"/>
          <a:ext cx="6553200" cy="2377440"/>
        </p:xfrm>
        <a:graphic>
          <a:graphicData uri="http://schemas.openxmlformats.org/drawingml/2006/table">
            <a:tbl>
              <a:tblPr firstRow="1" bandRow="1">
                <a:tableStyleId>{5C22544A-7EE6-4342-B048-85BDC9FD1C3A}</a:tableStyleId>
              </a:tblPr>
              <a:tblGrid>
                <a:gridCol w="1310640"/>
                <a:gridCol w="1127760"/>
                <a:gridCol w="1493520"/>
                <a:gridCol w="1310640"/>
                <a:gridCol w="1310640"/>
              </a:tblGrid>
              <a:tr h="370840">
                <a:tc>
                  <a:txBody>
                    <a:bodyPr/>
                    <a:lstStyle/>
                    <a:p>
                      <a:pPr algn="l"/>
                      <a:r>
                        <a:rPr lang="en-US" sz="2000" dirty="0" smtClean="0"/>
                        <a:t>Table</a:t>
                      </a:r>
                      <a:endParaRPr lang="en-US" sz="2000" dirty="0"/>
                    </a:p>
                  </a:txBody>
                  <a:tcPr/>
                </a:tc>
                <a:tc>
                  <a:txBody>
                    <a:bodyPr/>
                    <a:lstStyle/>
                    <a:p>
                      <a:pPr algn="l"/>
                      <a:r>
                        <a:rPr lang="en-US" sz="2000" dirty="0" smtClean="0"/>
                        <a:t>Index</a:t>
                      </a:r>
                      <a:endParaRPr lang="en-US" sz="2000" dirty="0"/>
                    </a:p>
                  </a:txBody>
                  <a:tcPr/>
                </a:tc>
                <a:tc>
                  <a:txBody>
                    <a:bodyPr/>
                    <a:lstStyle/>
                    <a:p>
                      <a:pPr algn="ctr"/>
                      <a:r>
                        <a:rPr lang="en-US" sz="2000" dirty="0" smtClean="0"/>
                        <a:t>%Sequential</a:t>
                      </a:r>
                      <a:endParaRPr lang="en-US" sz="2000" dirty="0"/>
                    </a:p>
                  </a:txBody>
                  <a:tcPr/>
                </a:tc>
                <a:tc>
                  <a:txBody>
                    <a:bodyPr/>
                    <a:lstStyle/>
                    <a:p>
                      <a:pPr algn="ctr"/>
                      <a:r>
                        <a:rPr lang="en-US" sz="2000" dirty="0" smtClean="0"/>
                        <a:t>%Idx Used</a:t>
                      </a:r>
                      <a:endParaRPr lang="en-US" sz="2000" dirty="0"/>
                    </a:p>
                  </a:txBody>
                  <a:tcPr/>
                </a:tc>
                <a:tc>
                  <a:txBody>
                    <a:bodyPr/>
                    <a:lstStyle/>
                    <a:p>
                      <a:pPr algn="ctr"/>
                      <a:r>
                        <a:rPr lang="en-US" sz="2000" dirty="0" smtClean="0"/>
                        <a:t>Density</a:t>
                      </a:r>
                      <a:endParaRPr lang="en-US" sz="2000" dirty="0"/>
                    </a:p>
                  </a:txBody>
                  <a:tcPr/>
                </a:tc>
              </a:tr>
              <a:tr h="370840">
                <a:tc>
                  <a:txBody>
                    <a:bodyPr/>
                    <a:lstStyle/>
                    <a:p>
                      <a:pPr algn="l"/>
                      <a:r>
                        <a:rPr lang="en-US" sz="2000" dirty="0" smtClean="0"/>
                        <a:t>Table1</a:t>
                      </a:r>
                      <a:endParaRPr lang="en-US" sz="2000" dirty="0"/>
                    </a:p>
                  </a:txBody>
                  <a:tcPr/>
                </a:tc>
                <a:tc>
                  <a:txBody>
                    <a:bodyPr/>
                    <a:lstStyle/>
                    <a:p>
                      <a:pPr algn="l"/>
                      <a:r>
                        <a:rPr lang="en-US" sz="2000" dirty="0" smtClean="0"/>
                        <a:t>t1_idx1*</a:t>
                      </a:r>
                      <a:endParaRPr lang="en-US" sz="2000" dirty="0"/>
                    </a:p>
                  </a:txBody>
                  <a:tcPr/>
                </a:tc>
                <a:tc>
                  <a:txBody>
                    <a:bodyPr/>
                    <a:lstStyle/>
                    <a:p>
                      <a:pPr algn="ctr"/>
                      <a:r>
                        <a:rPr lang="en-US" sz="2000" dirty="0" smtClean="0"/>
                        <a:t>71%</a:t>
                      </a:r>
                      <a:endParaRPr lang="en-US" sz="2000" dirty="0"/>
                    </a:p>
                  </a:txBody>
                  <a:tcPr/>
                </a:tc>
                <a:tc>
                  <a:txBody>
                    <a:bodyPr/>
                    <a:lstStyle/>
                    <a:p>
                      <a:pPr algn="ctr"/>
                      <a:r>
                        <a:rPr lang="en-US" sz="2000" dirty="0" smtClean="0"/>
                        <a:t>100%</a:t>
                      </a:r>
                      <a:endParaRPr lang="en-US" sz="2000" dirty="0"/>
                    </a:p>
                  </a:txBody>
                  <a:tcPr/>
                </a:tc>
                <a:tc>
                  <a:txBody>
                    <a:bodyPr/>
                    <a:lstStyle/>
                    <a:p>
                      <a:pPr algn="ctr"/>
                      <a:r>
                        <a:rPr lang="en-US" sz="2000" dirty="0" smtClean="0"/>
                        <a:t>0.10</a:t>
                      </a:r>
                      <a:endParaRPr lang="en-US" sz="2000" dirty="0"/>
                    </a:p>
                  </a:txBody>
                  <a:tcPr/>
                </a:tc>
              </a:tr>
              <a:tr h="370840">
                <a:tc>
                  <a:txBody>
                    <a:bodyPr/>
                    <a:lstStyle/>
                    <a:p>
                      <a:pPr algn="l"/>
                      <a:endParaRPr lang="en-US" sz="2000" dirty="0"/>
                    </a:p>
                  </a:txBody>
                  <a:tcPr/>
                </a:tc>
                <a:tc>
                  <a:txBody>
                    <a:bodyPr/>
                    <a:lstStyle/>
                    <a:p>
                      <a:pPr algn="l"/>
                      <a:r>
                        <a:rPr lang="en-US" sz="2000" dirty="0" smtClean="0"/>
                        <a:t>t1_idx2</a:t>
                      </a:r>
                      <a:endParaRPr lang="en-US" sz="2000" dirty="0"/>
                    </a:p>
                  </a:txBody>
                  <a:tcPr/>
                </a:tc>
                <a:tc>
                  <a:txBody>
                    <a:bodyPr/>
                    <a:lstStyle/>
                    <a:p>
                      <a:pPr algn="ctr"/>
                      <a:r>
                        <a:rPr lang="en-US" sz="2000" dirty="0" smtClean="0"/>
                        <a:t>63%</a:t>
                      </a:r>
                      <a:endParaRPr lang="en-US" sz="2000" dirty="0"/>
                    </a:p>
                  </a:txBody>
                  <a:tcPr/>
                </a:tc>
                <a:tc>
                  <a:txBody>
                    <a:bodyPr/>
                    <a:lstStyle/>
                    <a:p>
                      <a:pPr algn="ctr"/>
                      <a:r>
                        <a:rPr lang="en-US" sz="2000" dirty="0" smtClean="0"/>
                        <a:t>0%</a:t>
                      </a:r>
                      <a:endParaRPr lang="en-US" sz="2000" dirty="0"/>
                    </a:p>
                  </a:txBody>
                  <a:tcPr/>
                </a:tc>
                <a:tc>
                  <a:txBody>
                    <a:bodyPr/>
                    <a:lstStyle/>
                    <a:p>
                      <a:pPr algn="ctr"/>
                      <a:r>
                        <a:rPr lang="en-US" sz="2000" dirty="0" smtClean="0"/>
                        <a:t>0.10</a:t>
                      </a:r>
                      <a:endParaRPr lang="en-US" sz="2000" dirty="0"/>
                    </a:p>
                  </a:txBody>
                  <a:tcPr/>
                </a:tc>
              </a:tr>
              <a:tr h="370840">
                <a:tc>
                  <a:txBody>
                    <a:bodyPr/>
                    <a:lstStyle/>
                    <a:p>
                      <a:pPr algn="l"/>
                      <a:r>
                        <a:rPr lang="en-US" sz="2000" dirty="0" smtClean="0"/>
                        <a:t>Table2</a:t>
                      </a:r>
                      <a:endParaRPr lang="en-US" sz="2000" dirty="0"/>
                    </a:p>
                  </a:txBody>
                  <a:tcPr/>
                </a:tc>
                <a:tc>
                  <a:txBody>
                    <a:bodyPr/>
                    <a:lstStyle/>
                    <a:p>
                      <a:pPr algn="l"/>
                      <a:r>
                        <a:rPr lang="en-US" sz="2000" dirty="0" smtClean="0"/>
                        <a:t>t2_idx1</a:t>
                      </a:r>
                      <a:endParaRPr lang="en-US" sz="2000" dirty="0"/>
                    </a:p>
                  </a:txBody>
                  <a:tcPr/>
                </a:tc>
                <a:tc>
                  <a:txBody>
                    <a:bodyPr/>
                    <a:lstStyle/>
                    <a:p>
                      <a:pPr algn="ctr"/>
                      <a:r>
                        <a:rPr lang="en-US" sz="2000" dirty="0" smtClean="0"/>
                        <a:t>85%</a:t>
                      </a:r>
                      <a:endParaRPr lang="en-US" sz="2000" dirty="0"/>
                    </a:p>
                  </a:txBody>
                  <a:tcPr/>
                </a:tc>
                <a:tc>
                  <a:txBody>
                    <a:bodyPr/>
                    <a:lstStyle/>
                    <a:p>
                      <a:pPr algn="ctr"/>
                      <a:r>
                        <a:rPr lang="en-US" sz="2000" b="0" dirty="0" smtClean="0">
                          <a:solidFill>
                            <a:schemeClr val="tx1"/>
                          </a:solidFill>
                        </a:rPr>
                        <a:t>99%</a:t>
                      </a:r>
                      <a:endParaRPr lang="en-US" sz="2000" b="0" dirty="0">
                        <a:solidFill>
                          <a:schemeClr val="tx1"/>
                        </a:solidFill>
                      </a:endParaRPr>
                    </a:p>
                  </a:txBody>
                  <a:tcPr/>
                </a:tc>
                <a:tc>
                  <a:txBody>
                    <a:bodyPr/>
                    <a:lstStyle/>
                    <a:p>
                      <a:pPr algn="ctr"/>
                      <a:r>
                        <a:rPr lang="en-US" sz="2000" dirty="0" smtClean="0"/>
                        <a:t>1.00</a:t>
                      </a:r>
                      <a:endParaRPr lang="en-US" sz="2000" dirty="0"/>
                    </a:p>
                  </a:txBody>
                  <a:tcPr/>
                </a:tc>
              </a:tr>
              <a:tr h="370840">
                <a:tc>
                  <a:txBody>
                    <a:bodyPr/>
                    <a:lstStyle/>
                    <a:p>
                      <a:pPr algn="l"/>
                      <a:endParaRPr lang="en-US" sz="2000" dirty="0"/>
                    </a:p>
                  </a:txBody>
                  <a:tcPr/>
                </a:tc>
                <a:tc>
                  <a:txBody>
                    <a:bodyPr/>
                    <a:lstStyle/>
                    <a:p>
                      <a:pPr algn="l"/>
                      <a:r>
                        <a:rPr lang="en-US" sz="2000" dirty="0" smtClean="0"/>
                        <a:t>t2_idx2*</a:t>
                      </a:r>
                      <a:endParaRPr lang="en-US" sz="2000" dirty="0"/>
                    </a:p>
                  </a:txBody>
                  <a:tcPr/>
                </a:tc>
                <a:tc>
                  <a:txBody>
                    <a:bodyPr/>
                    <a:lstStyle/>
                    <a:p>
                      <a:pPr algn="ctr"/>
                      <a:r>
                        <a:rPr lang="en-US" sz="2000" b="0" dirty="0" smtClean="0">
                          <a:solidFill>
                            <a:schemeClr val="tx1"/>
                          </a:solidFill>
                        </a:rPr>
                        <a:t>100%</a:t>
                      </a:r>
                      <a:endParaRPr lang="en-US" sz="2000" b="0" dirty="0">
                        <a:solidFill>
                          <a:schemeClr val="tx1"/>
                        </a:solidFill>
                      </a:endParaRPr>
                    </a:p>
                  </a:txBody>
                  <a:tcPr/>
                </a:tc>
                <a:tc>
                  <a:txBody>
                    <a:bodyPr/>
                    <a:lstStyle/>
                    <a:p>
                      <a:pPr algn="ctr"/>
                      <a:r>
                        <a:rPr lang="en-US" sz="2000" dirty="0" smtClean="0"/>
                        <a:t>1%</a:t>
                      </a:r>
                      <a:endParaRPr lang="en-US" sz="2000" dirty="0"/>
                    </a:p>
                  </a:txBody>
                  <a:tcPr/>
                </a:tc>
                <a:tc>
                  <a:txBody>
                    <a:bodyPr/>
                    <a:lstStyle/>
                    <a:p>
                      <a:pPr algn="ctr"/>
                      <a:r>
                        <a:rPr lang="en-US" sz="2000" dirty="0" smtClean="0"/>
                        <a:t>1.00</a:t>
                      </a:r>
                      <a:endParaRPr lang="en-US" sz="2000" dirty="0"/>
                    </a:p>
                  </a:txBody>
                  <a:tcPr/>
                </a:tc>
              </a:tr>
              <a:tr h="370840">
                <a:tc>
                  <a:txBody>
                    <a:bodyPr/>
                    <a:lstStyle/>
                    <a:p>
                      <a:pPr algn="l"/>
                      <a:endParaRPr lang="en-US" sz="2000" dirty="0"/>
                    </a:p>
                  </a:txBody>
                  <a:tcPr/>
                </a:tc>
                <a:tc>
                  <a:txBody>
                    <a:bodyPr/>
                    <a:lstStyle/>
                    <a:p>
                      <a:pPr algn="l"/>
                      <a:r>
                        <a:rPr lang="en-US" sz="2000" dirty="0" smtClean="0"/>
                        <a:t>t2_idx3</a:t>
                      </a:r>
                      <a:endParaRPr lang="en-US" sz="2000" dirty="0"/>
                    </a:p>
                  </a:txBody>
                  <a:tcPr/>
                </a:tc>
                <a:tc>
                  <a:txBody>
                    <a:bodyPr/>
                    <a:lstStyle/>
                    <a:p>
                      <a:pPr algn="ctr"/>
                      <a:r>
                        <a:rPr lang="en-US" sz="2000" dirty="0" smtClean="0"/>
                        <a:t>83%</a:t>
                      </a:r>
                      <a:endParaRPr lang="en-US" sz="2000" dirty="0"/>
                    </a:p>
                  </a:txBody>
                  <a:tcPr/>
                </a:tc>
                <a:tc>
                  <a:txBody>
                    <a:bodyPr/>
                    <a:lstStyle/>
                    <a:p>
                      <a:pPr algn="ctr"/>
                      <a:r>
                        <a:rPr lang="en-US" sz="2000" dirty="0" smtClean="0"/>
                        <a:t>0%</a:t>
                      </a:r>
                      <a:endParaRPr lang="en-US" sz="2000" dirty="0"/>
                    </a:p>
                  </a:txBody>
                  <a:tcPr/>
                </a:tc>
                <a:tc>
                  <a:txBody>
                    <a:bodyPr/>
                    <a:lstStyle/>
                    <a:p>
                      <a:pPr algn="ctr"/>
                      <a:r>
                        <a:rPr lang="en-US" sz="2000" dirty="0" smtClean="0"/>
                        <a:t>0.99</a:t>
                      </a:r>
                      <a:endParaRPr lang="en-US" sz="2000" dirty="0"/>
                    </a:p>
                  </a:txBody>
                  <a:tcPr/>
                </a:tc>
              </a:tr>
            </a:tbl>
          </a:graphicData>
        </a:graphic>
      </p:graphicFrame>
      <p:sp>
        <p:nvSpPr>
          <p:cNvPr id="7" name="TextBox 6"/>
          <p:cNvSpPr txBox="1"/>
          <p:nvPr/>
        </p:nvSpPr>
        <p:spPr>
          <a:xfrm>
            <a:off x="685800" y="1676400"/>
            <a:ext cx="1435008" cy="400110"/>
          </a:xfrm>
          <a:prstGeom prst="rect">
            <a:avLst/>
          </a:prstGeom>
          <a:noFill/>
        </p:spPr>
        <p:txBody>
          <a:bodyPr wrap="none" rtlCol="0">
            <a:spAutoFit/>
          </a:bodyPr>
          <a:lstStyle/>
          <a:p>
            <a:r>
              <a:rPr lang="en-US" sz="2000" b="1" dirty="0" smtClean="0">
                <a:solidFill>
                  <a:schemeClr val="accent6">
                    <a:lumMod val="75000"/>
                  </a:schemeClr>
                </a:solidFill>
              </a:rPr>
              <a:t>4k DB Block</a:t>
            </a:r>
            <a:endParaRPr lang="en-US" sz="2000" b="1" dirty="0">
              <a:solidFill>
                <a:schemeClr val="accent6">
                  <a:lumMod val="75000"/>
                </a:schemeClr>
              </a:solidFill>
            </a:endParaRPr>
          </a:p>
        </p:txBody>
      </p:sp>
      <p:sp>
        <p:nvSpPr>
          <p:cNvPr id="8" name="TextBox 7"/>
          <p:cNvSpPr txBox="1"/>
          <p:nvPr/>
        </p:nvSpPr>
        <p:spPr>
          <a:xfrm>
            <a:off x="685800" y="4114800"/>
            <a:ext cx="1435008" cy="400110"/>
          </a:xfrm>
          <a:prstGeom prst="rect">
            <a:avLst/>
          </a:prstGeom>
          <a:noFill/>
        </p:spPr>
        <p:txBody>
          <a:bodyPr wrap="none" rtlCol="0">
            <a:spAutoFit/>
          </a:bodyPr>
          <a:lstStyle/>
          <a:p>
            <a:r>
              <a:rPr lang="en-US" sz="2000" b="1" dirty="0" smtClean="0">
                <a:solidFill>
                  <a:schemeClr val="accent6">
                    <a:lumMod val="75000"/>
                  </a:schemeClr>
                </a:solidFill>
              </a:rPr>
              <a:t>8k DB Block</a:t>
            </a:r>
            <a:endParaRPr lang="en-US" sz="2000" b="1" dirty="0">
              <a:solidFill>
                <a:schemeClr val="accent6">
                  <a:lumMod val="75000"/>
                </a:schemeClr>
              </a:solidFill>
            </a:endParaRPr>
          </a:p>
        </p:txBody>
      </p:sp>
      <p:sp>
        <p:nvSpPr>
          <p:cNvPr id="9" name="Slide Number Placeholder 8"/>
          <p:cNvSpPr>
            <a:spLocks noGrp="1"/>
          </p:cNvSpPr>
          <p:nvPr>
            <p:ph type="sldNum" sz="quarter" idx="12"/>
          </p:nvPr>
        </p:nvSpPr>
        <p:spPr/>
        <p:txBody>
          <a:bodyPr/>
          <a:lstStyle/>
          <a:p>
            <a:fld id="{5657C8AD-9CD5-4FD6-B96A-EC63C8DD4688}" type="slidenum">
              <a:rPr lang="en-US" smtClean="0"/>
              <a:pPr/>
              <a:t>40</a:t>
            </a:fld>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Perform IO in the Optimal Order</a:t>
            </a:r>
            <a:endParaRPr lang="en-US" sz="2700" dirty="0"/>
          </a:p>
        </p:txBody>
      </p:sp>
      <p:graphicFrame>
        <p:nvGraphicFramePr>
          <p:cNvPr id="5" name="Content Placeholder 4"/>
          <p:cNvGraphicFramePr>
            <a:graphicFrameLocks noGrp="1"/>
          </p:cNvGraphicFramePr>
          <p:nvPr>
            <p:ph idx="1"/>
          </p:nvPr>
        </p:nvGraphicFramePr>
        <p:xfrm>
          <a:off x="2133600" y="1676400"/>
          <a:ext cx="6553200" cy="2377440"/>
        </p:xfrm>
        <a:graphic>
          <a:graphicData uri="http://schemas.openxmlformats.org/drawingml/2006/table">
            <a:tbl>
              <a:tblPr firstRow="1" bandRow="1">
                <a:tableStyleId>{5C22544A-7EE6-4342-B048-85BDC9FD1C3A}</a:tableStyleId>
              </a:tblPr>
              <a:tblGrid>
                <a:gridCol w="1310640"/>
                <a:gridCol w="1127760"/>
                <a:gridCol w="1493520"/>
                <a:gridCol w="1310640"/>
                <a:gridCol w="1310640"/>
              </a:tblGrid>
              <a:tr h="370840">
                <a:tc>
                  <a:txBody>
                    <a:bodyPr/>
                    <a:lstStyle/>
                    <a:p>
                      <a:pPr algn="l"/>
                      <a:r>
                        <a:rPr lang="en-US" sz="2000" dirty="0" smtClean="0"/>
                        <a:t>Table</a:t>
                      </a:r>
                      <a:endParaRPr lang="en-US" sz="2000" dirty="0"/>
                    </a:p>
                  </a:txBody>
                  <a:tcPr/>
                </a:tc>
                <a:tc>
                  <a:txBody>
                    <a:bodyPr/>
                    <a:lstStyle/>
                    <a:p>
                      <a:pPr algn="l"/>
                      <a:r>
                        <a:rPr lang="en-US" sz="2000" dirty="0" smtClean="0"/>
                        <a:t>Index</a:t>
                      </a:r>
                      <a:endParaRPr lang="en-US" sz="2000" dirty="0"/>
                    </a:p>
                  </a:txBody>
                  <a:tcPr/>
                </a:tc>
                <a:tc>
                  <a:txBody>
                    <a:bodyPr/>
                    <a:lstStyle/>
                    <a:p>
                      <a:pPr algn="ctr"/>
                      <a:r>
                        <a:rPr lang="en-US" sz="2000" dirty="0" smtClean="0"/>
                        <a:t>%Sequential</a:t>
                      </a:r>
                      <a:endParaRPr lang="en-US" sz="2000" dirty="0"/>
                    </a:p>
                  </a:txBody>
                  <a:tcPr/>
                </a:tc>
                <a:tc>
                  <a:txBody>
                    <a:bodyPr/>
                    <a:lstStyle/>
                    <a:p>
                      <a:pPr algn="ctr"/>
                      <a:r>
                        <a:rPr lang="en-US" sz="2000" dirty="0" smtClean="0"/>
                        <a:t>%Idx Used</a:t>
                      </a:r>
                      <a:endParaRPr lang="en-US" sz="2000" dirty="0"/>
                    </a:p>
                  </a:txBody>
                  <a:tcPr/>
                </a:tc>
                <a:tc>
                  <a:txBody>
                    <a:bodyPr/>
                    <a:lstStyle/>
                    <a:p>
                      <a:pPr algn="ctr"/>
                      <a:r>
                        <a:rPr lang="en-US" sz="2000" dirty="0" smtClean="0"/>
                        <a:t>Density</a:t>
                      </a:r>
                      <a:endParaRPr lang="en-US" sz="2000" dirty="0"/>
                    </a:p>
                  </a:txBody>
                  <a:tcPr/>
                </a:tc>
              </a:tr>
              <a:tr h="370840">
                <a:tc>
                  <a:txBody>
                    <a:bodyPr/>
                    <a:lstStyle/>
                    <a:p>
                      <a:pPr algn="l"/>
                      <a:r>
                        <a:rPr lang="en-US" sz="2000" dirty="0" smtClean="0"/>
                        <a:t>Table1</a:t>
                      </a:r>
                      <a:endParaRPr lang="en-US" sz="2000" dirty="0"/>
                    </a:p>
                  </a:txBody>
                  <a:tcPr/>
                </a:tc>
                <a:tc>
                  <a:txBody>
                    <a:bodyPr/>
                    <a:lstStyle/>
                    <a:p>
                      <a:pPr algn="l"/>
                      <a:r>
                        <a:rPr lang="en-US" sz="2000" dirty="0" smtClean="0"/>
                        <a:t>t1_idx1*</a:t>
                      </a:r>
                      <a:endParaRPr lang="en-US" sz="2000" dirty="0"/>
                    </a:p>
                  </a:txBody>
                  <a:tcPr/>
                </a:tc>
                <a:tc>
                  <a:txBody>
                    <a:bodyPr/>
                    <a:lstStyle/>
                    <a:p>
                      <a:pPr algn="ctr"/>
                      <a:r>
                        <a:rPr lang="en-US" sz="2000" dirty="0" smtClean="0"/>
                        <a:t>0%</a:t>
                      </a:r>
                      <a:endParaRPr lang="en-US" sz="2000" dirty="0"/>
                    </a:p>
                  </a:txBody>
                  <a:tcPr/>
                </a:tc>
                <a:tc>
                  <a:txBody>
                    <a:bodyPr/>
                    <a:lstStyle/>
                    <a:p>
                      <a:pPr algn="ctr"/>
                      <a:r>
                        <a:rPr lang="en-US" sz="2000" dirty="0" smtClean="0"/>
                        <a:t>100%</a:t>
                      </a:r>
                      <a:endParaRPr lang="en-US" sz="2000" dirty="0"/>
                    </a:p>
                  </a:txBody>
                  <a:tcPr/>
                </a:tc>
                <a:tc>
                  <a:txBody>
                    <a:bodyPr/>
                    <a:lstStyle/>
                    <a:p>
                      <a:pPr algn="ctr"/>
                      <a:r>
                        <a:rPr lang="en-US" sz="2000" dirty="0" smtClean="0"/>
                        <a:t>0.09</a:t>
                      </a:r>
                      <a:endParaRPr lang="en-US" sz="2000" dirty="0"/>
                    </a:p>
                  </a:txBody>
                  <a:tcPr/>
                </a:tc>
              </a:tr>
              <a:tr h="370840">
                <a:tc>
                  <a:txBody>
                    <a:bodyPr/>
                    <a:lstStyle/>
                    <a:p>
                      <a:pPr algn="l"/>
                      <a:endParaRPr lang="en-US" sz="2000" dirty="0"/>
                    </a:p>
                  </a:txBody>
                  <a:tcPr/>
                </a:tc>
                <a:tc>
                  <a:txBody>
                    <a:bodyPr/>
                    <a:lstStyle/>
                    <a:p>
                      <a:pPr algn="l"/>
                      <a:r>
                        <a:rPr lang="en-US" sz="2000" dirty="0" smtClean="0"/>
                        <a:t>t1_idx2</a:t>
                      </a:r>
                      <a:endParaRPr lang="en-US" sz="2000" dirty="0"/>
                    </a:p>
                  </a:txBody>
                  <a:tcPr/>
                </a:tc>
                <a:tc>
                  <a:txBody>
                    <a:bodyPr/>
                    <a:lstStyle/>
                    <a:p>
                      <a:pPr algn="ctr"/>
                      <a:r>
                        <a:rPr lang="en-US" sz="2000" dirty="0" smtClean="0"/>
                        <a:t>0%</a:t>
                      </a:r>
                      <a:endParaRPr lang="en-US" sz="2000" dirty="0"/>
                    </a:p>
                  </a:txBody>
                  <a:tcPr/>
                </a:tc>
                <a:tc>
                  <a:txBody>
                    <a:bodyPr/>
                    <a:lstStyle/>
                    <a:p>
                      <a:pPr algn="ctr"/>
                      <a:r>
                        <a:rPr lang="en-US" sz="2000" dirty="0" smtClean="0"/>
                        <a:t>0%</a:t>
                      </a:r>
                      <a:endParaRPr lang="en-US" sz="2000" dirty="0"/>
                    </a:p>
                  </a:txBody>
                  <a:tcPr/>
                </a:tc>
                <a:tc>
                  <a:txBody>
                    <a:bodyPr/>
                    <a:lstStyle/>
                    <a:p>
                      <a:pPr algn="ctr"/>
                      <a:r>
                        <a:rPr lang="en-US" sz="2000" dirty="0" smtClean="0"/>
                        <a:t>0.09</a:t>
                      </a:r>
                      <a:endParaRPr lang="en-US" sz="2000" dirty="0"/>
                    </a:p>
                  </a:txBody>
                  <a:tcPr/>
                </a:tc>
              </a:tr>
              <a:tr h="370840">
                <a:tc>
                  <a:txBody>
                    <a:bodyPr/>
                    <a:lstStyle/>
                    <a:p>
                      <a:pPr algn="l"/>
                      <a:r>
                        <a:rPr lang="en-US" sz="2000" dirty="0" smtClean="0"/>
                        <a:t>Table2</a:t>
                      </a:r>
                      <a:endParaRPr lang="en-US" sz="2000" dirty="0"/>
                    </a:p>
                  </a:txBody>
                  <a:tcPr/>
                </a:tc>
                <a:tc>
                  <a:txBody>
                    <a:bodyPr/>
                    <a:lstStyle/>
                    <a:p>
                      <a:pPr algn="l"/>
                      <a:r>
                        <a:rPr lang="en-US" sz="2000" dirty="0" smtClean="0"/>
                        <a:t>t2_idx1</a:t>
                      </a:r>
                      <a:endParaRPr lang="en-US" sz="2000" dirty="0"/>
                    </a:p>
                  </a:txBody>
                  <a:tcPr/>
                </a:tc>
                <a:tc>
                  <a:txBody>
                    <a:bodyPr/>
                    <a:lstStyle/>
                    <a:p>
                      <a:pPr algn="ctr"/>
                      <a:r>
                        <a:rPr lang="en-US" sz="2000" dirty="0" smtClean="0"/>
                        <a:t>69%</a:t>
                      </a:r>
                      <a:endParaRPr lang="en-US" sz="2000" dirty="0"/>
                    </a:p>
                  </a:txBody>
                  <a:tcPr/>
                </a:tc>
                <a:tc>
                  <a:txBody>
                    <a:bodyPr/>
                    <a:lstStyle/>
                    <a:p>
                      <a:pPr algn="ctr"/>
                      <a:r>
                        <a:rPr lang="en-US" sz="2000" dirty="0" smtClean="0"/>
                        <a:t>99%</a:t>
                      </a:r>
                      <a:endParaRPr lang="en-US" sz="2000" dirty="0"/>
                    </a:p>
                  </a:txBody>
                  <a:tcPr/>
                </a:tc>
                <a:tc>
                  <a:txBody>
                    <a:bodyPr/>
                    <a:lstStyle/>
                    <a:p>
                      <a:pPr algn="ctr"/>
                      <a:r>
                        <a:rPr lang="en-US" sz="2000" dirty="0" smtClean="0"/>
                        <a:t>0.51</a:t>
                      </a:r>
                      <a:endParaRPr lang="en-US" sz="2000" dirty="0"/>
                    </a:p>
                  </a:txBody>
                  <a:tcPr/>
                </a:tc>
              </a:tr>
              <a:tr h="370840">
                <a:tc>
                  <a:txBody>
                    <a:bodyPr/>
                    <a:lstStyle/>
                    <a:p>
                      <a:pPr algn="l"/>
                      <a:endParaRPr lang="en-US" sz="2000" dirty="0"/>
                    </a:p>
                  </a:txBody>
                  <a:tcPr/>
                </a:tc>
                <a:tc>
                  <a:txBody>
                    <a:bodyPr/>
                    <a:lstStyle/>
                    <a:p>
                      <a:pPr algn="l"/>
                      <a:r>
                        <a:rPr lang="en-US" sz="2000" dirty="0" smtClean="0"/>
                        <a:t>t2_idx2*</a:t>
                      </a:r>
                      <a:endParaRPr lang="en-US" sz="2000" dirty="0"/>
                    </a:p>
                  </a:txBody>
                  <a:tcPr/>
                </a:tc>
                <a:tc>
                  <a:txBody>
                    <a:bodyPr/>
                    <a:lstStyle/>
                    <a:p>
                      <a:pPr algn="ctr"/>
                      <a:r>
                        <a:rPr lang="en-US" sz="2000" dirty="0" smtClean="0"/>
                        <a:t>98%</a:t>
                      </a:r>
                      <a:endParaRPr lang="en-US" sz="2000" dirty="0"/>
                    </a:p>
                  </a:txBody>
                  <a:tcPr/>
                </a:tc>
                <a:tc>
                  <a:txBody>
                    <a:bodyPr/>
                    <a:lstStyle/>
                    <a:p>
                      <a:pPr algn="ctr"/>
                      <a:r>
                        <a:rPr lang="en-US" sz="2000" dirty="0" smtClean="0"/>
                        <a:t>1%</a:t>
                      </a:r>
                      <a:endParaRPr lang="en-US" sz="2000" dirty="0"/>
                    </a:p>
                  </a:txBody>
                  <a:tcPr/>
                </a:tc>
                <a:tc>
                  <a:txBody>
                    <a:bodyPr/>
                    <a:lstStyle/>
                    <a:p>
                      <a:pPr algn="ctr"/>
                      <a:r>
                        <a:rPr lang="en-US" sz="2000" dirty="0" smtClean="0"/>
                        <a:t>0.51</a:t>
                      </a:r>
                      <a:endParaRPr lang="en-US" sz="2000" dirty="0"/>
                    </a:p>
                  </a:txBody>
                  <a:tcPr/>
                </a:tc>
              </a:tr>
              <a:tr h="370840">
                <a:tc>
                  <a:txBody>
                    <a:bodyPr/>
                    <a:lstStyle/>
                    <a:p>
                      <a:pPr algn="l"/>
                      <a:endParaRPr lang="en-US" sz="2000" dirty="0"/>
                    </a:p>
                  </a:txBody>
                  <a:tcPr/>
                </a:tc>
                <a:tc>
                  <a:txBody>
                    <a:bodyPr/>
                    <a:lstStyle/>
                    <a:p>
                      <a:pPr algn="l"/>
                      <a:r>
                        <a:rPr lang="en-US" sz="2000" dirty="0" smtClean="0"/>
                        <a:t>t2_idx3</a:t>
                      </a:r>
                      <a:endParaRPr lang="en-US" sz="2000" dirty="0"/>
                    </a:p>
                  </a:txBody>
                  <a:tcPr/>
                </a:tc>
                <a:tc>
                  <a:txBody>
                    <a:bodyPr/>
                    <a:lstStyle/>
                    <a:p>
                      <a:pPr algn="ctr"/>
                      <a:r>
                        <a:rPr lang="en-US" sz="2000" dirty="0" smtClean="0"/>
                        <a:t>74%</a:t>
                      </a:r>
                      <a:endParaRPr lang="en-US" sz="2000" dirty="0"/>
                    </a:p>
                  </a:txBody>
                  <a:tcPr/>
                </a:tc>
                <a:tc>
                  <a:txBody>
                    <a:bodyPr/>
                    <a:lstStyle/>
                    <a:p>
                      <a:pPr algn="ctr"/>
                      <a:r>
                        <a:rPr lang="en-US" sz="2000" dirty="0" smtClean="0"/>
                        <a:t>0%</a:t>
                      </a:r>
                      <a:endParaRPr lang="en-US" sz="2000" dirty="0"/>
                    </a:p>
                  </a:txBody>
                  <a:tcPr/>
                </a:tc>
                <a:tc>
                  <a:txBody>
                    <a:bodyPr/>
                    <a:lstStyle/>
                    <a:p>
                      <a:pPr algn="ctr"/>
                      <a:r>
                        <a:rPr lang="en-US" sz="2000" dirty="0" smtClean="0"/>
                        <a:t>0.51</a:t>
                      </a:r>
                      <a:endParaRPr lang="en-US" sz="2000" dirty="0"/>
                    </a:p>
                  </a:txBody>
                  <a:tcPr/>
                </a:tc>
              </a:tr>
            </a:tbl>
          </a:graphicData>
        </a:graphic>
      </p:graphicFrame>
      <p:graphicFrame>
        <p:nvGraphicFramePr>
          <p:cNvPr id="6" name="Content Placeholder 4"/>
          <p:cNvGraphicFramePr>
            <a:graphicFrameLocks/>
          </p:cNvGraphicFramePr>
          <p:nvPr/>
        </p:nvGraphicFramePr>
        <p:xfrm>
          <a:off x="2133600" y="4099560"/>
          <a:ext cx="6553200" cy="2377440"/>
        </p:xfrm>
        <a:graphic>
          <a:graphicData uri="http://schemas.openxmlformats.org/drawingml/2006/table">
            <a:tbl>
              <a:tblPr firstRow="1" bandRow="1">
                <a:tableStyleId>{5C22544A-7EE6-4342-B048-85BDC9FD1C3A}</a:tableStyleId>
              </a:tblPr>
              <a:tblGrid>
                <a:gridCol w="1310640"/>
                <a:gridCol w="1127760"/>
                <a:gridCol w="1493520"/>
                <a:gridCol w="1310640"/>
                <a:gridCol w="1310640"/>
              </a:tblGrid>
              <a:tr h="370840">
                <a:tc>
                  <a:txBody>
                    <a:bodyPr/>
                    <a:lstStyle/>
                    <a:p>
                      <a:pPr algn="l"/>
                      <a:r>
                        <a:rPr lang="en-US" sz="2000" dirty="0" smtClean="0"/>
                        <a:t>Table</a:t>
                      </a:r>
                      <a:endParaRPr lang="en-US" sz="2000" dirty="0"/>
                    </a:p>
                  </a:txBody>
                  <a:tcPr/>
                </a:tc>
                <a:tc>
                  <a:txBody>
                    <a:bodyPr/>
                    <a:lstStyle/>
                    <a:p>
                      <a:pPr algn="l"/>
                      <a:r>
                        <a:rPr lang="en-US" sz="2000" dirty="0" smtClean="0"/>
                        <a:t>Index</a:t>
                      </a:r>
                      <a:endParaRPr lang="en-US" sz="2000" dirty="0"/>
                    </a:p>
                  </a:txBody>
                  <a:tcPr/>
                </a:tc>
                <a:tc>
                  <a:txBody>
                    <a:bodyPr/>
                    <a:lstStyle/>
                    <a:p>
                      <a:pPr algn="ctr"/>
                      <a:r>
                        <a:rPr lang="en-US" sz="2000" dirty="0" smtClean="0"/>
                        <a:t>%Sequential</a:t>
                      </a:r>
                      <a:endParaRPr lang="en-US" sz="2000" dirty="0"/>
                    </a:p>
                  </a:txBody>
                  <a:tcPr/>
                </a:tc>
                <a:tc>
                  <a:txBody>
                    <a:bodyPr/>
                    <a:lstStyle/>
                    <a:p>
                      <a:pPr algn="ctr"/>
                      <a:r>
                        <a:rPr lang="en-US" sz="2000" dirty="0" smtClean="0"/>
                        <a:t>%Idx Used</a:t>
                      </a:r>
                      <a:endParaRPr lang="en-US" sz="2000" dirty="0"/>
                    </a:p>
                  </a:txBody>
                  <a:tcPr/>
                </a:tc>
                <a:tc>
                  <a:txBody>
                    <a:bodyPr/>
                    <a:lstStyle/>
                    <a:p>
                      <a:pPr algn="ctr"/>
                      <a:r>
                        <a:rPr lang="en-US" sz="2000" dirty="0" smtClean="0"/>
                        <a:t>Density</a:t>
                      </a:r>
                      <a:endParaRPr lang="en-US" sz="2000" dirty="0"/>
                    </a:p>
                  </a:txBody>
                  <a:tcPr/>
                </a:tc>
              </a:tr>
              <a:tr h="370840">
                <a:tc>
                  <a:txBody>
                    <a:bodyPr/>
                    <a:lstStyle/>
                    <a:p>
                      <a:pPr algn="l"/>
                      <a:r>
                        <a:rPr lang="en-US" sz="2000" dirty="0" smtClean="0"/>
                        <a:t>Table1</a:t>
                      </a:r>
                      <a:endParaRPr lang="en-US" sz="2000" dirty="0"/>
                    </a:p>
                  </a:txBody>
                  <a:tcPr/>
                </a:tc>
                <a:tc>
                  <a:txBody>
                    <a:bodyPr/>
                    <a:lstStyle/>
                    <a:p>
                      <a:pPr algn="l"/>
                      <a:r>
                        <a:rPr lang="en-US" sz="2000" dirty="0" smtClean="0"/>
                        <a:t>t1_idx1*</a:t>
                      </a:r>
                      <a:endParaRPr lang="en-US" sz="2000" dirty="0"/>
                    </a:p>
                  </a:txBody>
                  <a:tcPr/>
                </a:tc>
                <a:tc>
                  <a:txBody>
                    <a:bodyPr/>
                    <a:lstStyle/>
                    <a:p>
                      <a:pPr algn="ctr"/>
                      <a:r>
                        <a:rPr lang="en-US" sz="2000" dirty="0" smtClean="0"/>
                        <a:t>71%</a:t>
                      </a:r>
                      <a:endParaRPr lang="en-US" sz="2000" dirty="0"/>
                    </a:p>
                  </a:txBody>
                  <a:tcPr/>
                </a:tc>
                <a:tc>
                  <a:txBody>
                    <a:bodyPr/>
                    <a:lstStyle/>
                    <a:p>
                      <a:pPr algn="ctr"/>
                      <a:r>
                        <a:rPr lang="en-US" sz="2000" dirty="0" smtClean="0"/>
                        <a:t>100%</a:t>
                      </a:r>
                      <a:endParaRPr lang="en-US" sz="2000" dirty="0"/>
                    </a:p>
                  </a:txBody>
                  <a:tcPr/>
                </a:tc>
                <a:tc>
                  <a:txBody>
                    <a:bodyPr/>
                    <a:lstStyle/>
                    <a:p>
                      <a:pPr algn="ctr"/>
                      <a:r>
                        <a:rPr lang="en-US" sz="2000" dirty="0" smtClean="0"/>
                        <a:t>0.10</a:t>
                      </a:r>
                      <a:endParaRPr lang="en-US" sz="2000" dirty="0"/>
                    </a:p>
                  </a:txBody>
                  <a:tcPr/>
                </a:tc>
              </a:tr>
              <a:tr h="370840">
                <a:tc>
                  <a:txBody>
                    <a:bodyPr/>
                    <a:lstStyle/>
                    <a:p>
                      <a:pPr algn="l"/>
                      <a:endParaRPr lang="en-US" sz="2000" dirty="0"/>
                    </a:p>
                  </a:txBody>
                  <a:tcPr/>
                </a:tc>
                <a:tc>
                  <a:txBody>
                    <a:bodyPr/>
                    <a:lstStyle/>
                    <a:p>
                      <a:pPr algn="l"/>
                      <a:r>
                        <a:rPr lang="en-US" sz="2000" dirty="0" smtClean="0"/>
                        <a:t>t1_idx2</a:t>
                      </a:r>
                      <a:endParaRPr lang="en-US" sz="2000" dirty="0"/>
                    </a:p>
                  </a:txBody>
                  <a:tcPr/>
                </a:tc>
                <a:tc>
                  <a:txBody>
                    <a:bodyPr/>
                    <a:lstStyle/>
                    <a:p>
                      <a:pPr algn="ctr"/>
                      <a:r>
                        <a:rPr lang="en-US" sz="2000" dirty="0" smtClean="0"/>
                        <a:t>63%</a:t>
                      </a:r>
                      <a:endParaRPr lang="en-US" sz="2000" dirty="0"/>
                    </a:p>
                  </a:txBody>
                  <a:tcPr/>
                </a:tc>
                <a:tc>
                  <a:txBody>
                    <a:bodyPr/>
                    <a:lstStyle/>
                    <a:p>
                      <a:pPr algn="ctr"/>
                      <a:r>
                        <a:rPr lang="en-US" sz="2000" dirty="0" smtClean="0"/>
                        <a:t>0%</a:t>
                      </a:r>
                      <a:endParaRPr lang="en-US" sz="2000" dirty="0"/>
                    </a:p>
                  </a:txBody>
                  <a:tcPr/>
                </a:tc>
                <a:tc>
                  <a:txBody>
                    <a:bodyPr/>
                    <a:lstStyle/>
                    <a:p>
                      <a:pPr algn="ctr"/>
                      <a:r>
                        <a:rPr lang="en-US" sz="2000" dirty="0" smtClean="0"/>
                        <a:t>0.10</a:t>
                      </a:r>
                      <a:endParaRPr lang="en-US" sz="2000" dirty="0"/>
                    </a:p>
                  </a:txBody>
                  <a:tcPr/>
                </a:tc>
              </a:tr>
              <a:tr h="370840">
                <a:tc>
                  <a:txBody>
                    <a:bodyPr/>
                    <a:lstStyle/>
                    <a:p>
                      <a:pPr algn="l"/>
                      <a:r>
                        <a:rPr lang="en-US" sz="2000" dirty="0" smtClean="0"/>
                        <a:t>Table2</a:t>
                      </a:r>
                      <a:endParaRPr lang="en-US" sz="2000" dirty="0"/>
                    </a:p>
                  </a:txBody>
                  <a:tcPr/>
                </a:tc>
                <a:tc>
                  <a:txBody>
                    <a:bodyPr/>
                    <a:lstStyle/>
                    <a:p>
                      <a:pPr algn="l"/>
                      <a:r>
                        <a:rPr lang="en-US" sz="2000" dirty="0" smtClean="0"/>
                        <a:t>t2_idx1</a:t>
                      </a:r>
                      <a:endParaRPr lang="en-US" sz="2000" dirty="0"/>
                    </a:p>
                  </a:txBody>
                  <a:tcPr/>
                </a:tc>
                <a:tc>
                  <a:txBody>
                    <a:bodyPr/>
                    <a:lstStyle/>
                    <a:p>
                      <a:pPr algn="ctr"/>
                      <a:r>
                        <a:rPr lang="en-US" sz="2000" dirty="0" smtClean="0"/>
                        <a:t>85%</a:t>
                      </a:r>
                      <a:endParaRPr lang="en-US" sz="2000" dirty="0"/>
                    </a:p>
                  </a:txBody>
                  <a:tcPr/>
                </a:tc>
                <a:tc>
                  <a:txBody>
                    <a:bodyPr/>
                    <a:lstStyle/>
                    <a:p>
                      <a:pPr algn="ctr"/>
                      <a:r>
                        <a:rPr lang="en-US" sz="2000" b="1" dirty="0" smtClean="0">
                          <a:solidFill>
                            <a:schemeClr val="accent2"/>
                          </a:solidFill>
                        </a:rPr>
                        <a:t>99%</a:t>
                      </a:r>
                      <a:endParaRPr lang="en-US" sz="2000" b="1" dirty="0">
                        <a:solidFill>
                          <a:schemeClr val="accent2"/>
                        </a:solidFill>
                      </a:endParaRPr>
                    </a:p>
                  </a:txBody>
                  <a:tcPr/>
                </a:tc>
                <a:tc>
                  <a:txBody>
                    <a:bodyPr/>
                    <a:lstStyle/>
                    <a:p>
                      <a:pPr algn="ctr"/>
                      <a:r>
                        <a:rPr lang="en-US" sz="2000" dirty="0" smtClean="0"/>
                        <a:t>1.00</a:t>
                      </a:r>
                      <a:endParaRPr lang="en-US" sz="2000" dirty="0"/>
                    </a:p>
                  </a:txBody>
                  <a:tcPr/>
                </a:tc>
              </a:tr>
              <a:tr h="370840">
                <a:tc>
                  <a:txBody>
                    <a:bodyPr/>
                    <a:lstStyle/>
                    <a:p>
                      <a:pPr algn="l"/>
                      <a:endParaRPr lang="en-US" sz="2000" dirty="0"/>
                    </a:p>
                  </a:txBody>
                  <a:tcPr/>
                </a:tc>
                <a:tc>
                  <a:txBody>
                    <a:bodyPr/>
                    <a:lstStyle/>
                    <a:p>
                      <a:pPr algn="l"/>
                      <a:r>
                        <a:rPr lang="en-US" sz="2000" dirty="0" smtClean="0"/>
                        <a:t>t2_idx2*</a:t>
                      </a:r>
                      <a:endParaRPr lang="en-US" sz="2000" dirty="0"/>
                    </a:p>
                  </a:txBody>
                  <a:tcPr/>
                </a:tc>
                <a:tc>
                  <a:txBody>
                    <a:bodyPr/>
                    <a:lstStyle/>
                    <a:p>
                      <a:pPr algn="ctr"/>
                      <a:r>
                        <a:rPr lang="en-US" sz="2000" b="1" dirty="0" smtClean="0">
                          <a:solidFill>
                            <a:schemeClr val="accent2"/>
                          </a:solidFill>
                        </a:rPr>
                        <a:t>100%</a:t>
                      </a:r>
                      <a:endParaRPr lang="en-US" sz="2000" b="1" dirty="0">
                        <a:solidFill>
                          <a:schemeClr val="accent2"/>
                        </a:solidFill>
                      </a:endParaRPr>
                    </a:p>
                  </a:txBody>
                  <a:tcPr/>
                </a:tc>
                <a:tc>
                  <a:txBody>
                    <a:bodyPr/>
                    <a:lstStyle/>
                    <a:p>
                      <a:pPr algn="ctr"/>
                      <a:r>
                        <a:rPr lang="en-US" sz="2000" dirty="0" smtClean="0"/>
                        <a:t>1%</a:t>
                      </a:r>
                      <a:endParaRPr lang="en-US" sz="2000" dirty="0"/>
                    </a:p>
                  </a:txBody>
                  <a:tcPr/>
                </a:tc>
                <a:tc>
                  <a:txBody>
                    <a:bodyPr/>
                    <a:lstStyle/>
                    <a:p>
                      <a:pPr algn="ctr"/>
                      <a:r>
                        <a:rPr lang="en-US" sz="2000" dirty="0" smtClean="0"/>
                        <a:t>1.00</a:t>
                      </a:r>
                      <a:endParaRPr lang="en-US" sz="2000" dirty="0"/>
                    </a:p>
                  </a:txBody>
                  <a:tcPr/>
                </a:tc>
              </a:tr>
              <a:tr h="370840">
                <a:tc>
                  <a:txBody>
                    <a:bodyPr/>
                    <a:lstStyle/>
                    <a:p>
                      <a:pPr algn="l"/>
                      <a:endParaRPr lang="en-US" sz="2000" dirty="0"/>
                    </a:p>
                  </a:txBody>
                  <a:tcPr/>
                </a:tc>
                <a:tc>
                  <a:txBody>
                    <a:bodyPr/>
                    <a:lstStyle/>
                    <a:p>
                      <a:pPr algn="l"/>
                      <a:r>
                        <a:rPr lang="en-US" sz="2000" dirty="0" smtClean="0"/>
                        <a:t>t2_idx3</a:t>
                      </a:r>
                      <a:endParaRPr lang="en-US" sz="2000" dirty="0"/>
                    </a:p>
                  </a:txBody>
                  <a:tcPr/>
                </a:tc>
                <a:tc>
                  <a:txBody>
                    <a:bodyPr/>
                    <a:lstStyle/>
                    <a:p>
                      <a:pPr algn="ctr"/>
                      <a:r>
                        <a:rPr lang="en-US" sz="2000" dirty="0" smtClean="0"/>
                        <a:t>83%</a:t>
                      </a:r>
                      <a:endParaRPr lang="en-US" sz="2000" dirty="0"/>
                    </a:p>
                  </a:txBody>
                  <a:tcPr/>
                </a:tc>
                <a:tc>
                  <a:txBody>
                    <a:bodyPr/>
                    <a:lstStyle/>
                    <a:p>
                      <a:pPr algn="ctr"/>
                      <a:r>
                        <a:rPr lang="en-US" sz="2000" dirty="0" smtClean="0"/>
                        <a:t>0%</a:t>
                      </a:r>
                      <a:endParaRPr lang="en-US" sz="2000" dirty="0"/>
                    </a:p>
                  </a:txBody>
                  <a:tcPr/>
                </a:tc>
                <a:tc>
                  <a:txBody>
                    <a:bodyPr/>
                    <a:lstStyle/>
                    <a:p>
                      <a:pPr algn="ctr"/>
                      <a:r>
                        <a:rPr lang="en-US" sz="2000" dirty="0" smtClean="0"/>
                        <a:t>0.99</a:t>
                      </a:r>
                      <a:endParaRPr lang="en-US" sz="2000" dirty="0"/>
                    </a:p>
                  </a:txBody>
                  <a:tcPr/>
                </a:tc>
              </a:tr>
            </a:tbl>
          </a:graphicData>
        </a:graphic>
      </p:graphicFrame>
      <p:sp>
        <p:nvSpPr>
          <p:cNvPr id="7" name="TextBox 6"/>
          <p:cNvSpPr txBox="1"/>
          <p:nvPr/>
        </p:nvSpPr>
        <p:spPr>
          <a:xfrm>
            <a:off x="685800" y="1676400"/>
            <a:ext cx="1435008" cy="400110"/>
          </a:xfrm>
          <a:prstGeom prst="rect">
            <a:avLst/>
          </a:prstGeom>
          <a:noFill/>
        </p:spPr>
        <p:txBody>
          <a:bodyPr wrap="none" rtlCol="0">
            <a:spAutoFit/>
          </a:bodyPr>
          <a:lstStyle/>
          <a:p>
            <a:r>
              <a:rPr lang="en-US" sz="2000" b="1" dirty="0" smtClean="0">
                <a:solidFill>
                  <a:schemeClr val="accent6">
                    <a:lumMod val="75000"/>
                  </a:schemeClr>
                </a:solidFill>
              </a:rPr>
              <a:t>4k DB Block</a:t>
            </a:r>
            <a:endParaRPr lang="en-US" sz="2000" b="1" dirty="0">
              <a:solidFill>
                <a:schemeClr val="accent6">
                  <a:lumMod val="75000"/>
                </a:schemeClr>
              </a:solidFill>
            </a:endParaRPr>
          </a:p>
        </p:txBody>
      </p:sp>
      <p:sp>
        <p:nvSpPr>
          <p:cNvPr id="8" name="TextBox 7"/>
          <p:cNvSpPr txBox="1"/>
          <p:nvPr/>
        </p:nvSpPr>
        <p:spPr>
          <a:xfrm>
            <a:off x="685800" y="4114800"/>
            <a:ext cx="1435008" cy="400110"/>
          </a:xfrm>
          <a:prstGeom prst="rect">
            <a:avLst/>
          </a:prstGeom>
          <a:noFill/>
        </p:spPr>
        <p:txBody>
          <a:bodyPr wrap="none" rtlCol="0">
            <a:spAutoFit/>
          </a:bodyPr>
          <a:lstStyle/>
          <a:p>
            <a:r>
              <a:rPr lang="en-US" sz="2000" b="1" dirty="0" smtClean="0">
                <a:solidFill>
                  <a:schemeClr val="accent6">
                    <a:lumMod val="75000"/>
                  </a:schemeClr>
                </a:solidFill>
              </a:rPr>
              <a:t>8k DB Block</a:t>
            </a:r>
            <a:endParaRPr lang="en-US" sz="2000" b="1" dirty="0">
              <a:solidFill>
                <a:schemeClr val="accent6">
                  <a:lumMod val="75000"/>
                </a:schemeClr>
              </a:solidFill>
            </a:endParaRPr>
          </a:p>
        </p:txBody>
      </p:sp>
      <p:sp>
        <p:nvSpPr>
          <p:cNvPr id="9" name="Slide Number Placeholder 8"/>
          <p:cNvSpPr>
            <a:spLocks noGrp="1"/>
          </p:cNvSpPr>
          <p:nvPr>
            <p:ph type="sldNum" sz="quarter" idx="12"/>
          </p:nvPr>
        </p:nvSpPr>
        <p:spPr/>
        <p:txBody>
          <a:bodyPr/>
          <a:lstStyle/>
          <a:p>
            <a:fld id="{5657C8AD-9CD5-4FD6-B96A-EC63C8DD4688}" type="slidenum">
              <a:rPr lang="en-US" smtClean="0"/>
              <a:pPr/>
              <a:t>41</a:t>
            </a:fld>
            <a:endParaRPr lang="en-US" dirty="0"/>
          </a:p>
        </p:txBody>
      </p:sp>
      <p:sp>
        <p:nvSpPr>
          <p:cNvPr id="11" name="Right Arrow 10"/>
          <p:cNvSpPr/>
          <p:nvPr/>
        </p:nvSpPr>
        <p:spPr>
          <a:xfrm>
            <a:off x="914400" y="5306568"/>
            <a:ext cx="1066800" cy="484632"/>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Oops!</a:t>
            </a:r>
            <a:endParaRPr lang="en-US" sz="14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Logical Scatter Case Study</a:t>
            </a:r>
            <a:endParaRPr lang="en-US" sz="4000" dirty="0"/>
          </a:p>
        </p:txBody>
      </p:sp>
      <p:graphicFrame>
        <p:nvGraphicFramePr>
          <p:cNvPr id="5" name="Content Placeholder 4"/>
          <p:cNvGraphicFramePr>
            <a:graphicFrameLocks noGrp="1"/>
          </p:cNvGraphicFramePr>
          <p:nvPr>
            <p:ph idx="1"/>
          </p:nvPr>
        </p:nvGraphicFramePr>
        <p:xfrm>
          <a:off x="457200" y="1747520"/>
          <a:ext cx="8229600" cy="3078480"/>
        </p:xfrm>
        <a:graphic>
          <a:graphicData uri="http://schemas.openxmlformats.org/drawingml/2006/table">
            <a:tbl>
              <a:tblPr firstRow="1" bandRow="1">
                <a:tableStyleId>{5C22544A-7EE6-4342-B048-85BDC9FD1C3A}</a:tableStyleId>
              </a:tblPr>
              <a:tblGrid>
                <a:gridCol w="1143000"/>
                <a:gridCol w="990600"/>
                <a:gridCol w="1600200"/>
                <a:gridCol w="1981200"/>
                <a:gridCol w="1371600"/>
                <a:gridCol w="1143000"/>
              </a:tblGrid>
              <a:tr h="370840">
                <a:tc>
                  <a:txBody>
                    <a:bodyPr/>
                    <a:lstStyle/>
                    <a:p>
                      <a:pPr algn="ctr"/>
                      <a:r>
                        <a:rPr lang="en-US" sz="2000" dirty="0" smtClean="0"/>
                        <a:t>Block Size</a:t>
                      </a:r>
                      <a:endParaRPr lang="en-US" sz="2000" dirty="0"/>
                    </a:p>
                  </a:txBody>
                  <a:tcPr/>
                </a:tc>
                <a:tc>
                  <a:txBody>
                    <a:bodyPr/>
                    <a:lstStyle/>
                    <a:p>
                      <a:pPr algn="ctr"/>
                      <a:r>
                        <a:rPr lang="en-US" sz="2000" dirty="0" smtClean="0"/>
                        <a:t>Hit Ratio</a:t>
                      </a:r>
                      <a:endParaRPr lang="en-US" sz="2000" dirty="0"/>
                    </a:p>
                  </a:txBody>
                  <a:tcPr/>
                </a:tc>
                <a:tc>
                  <a:txBody>
                    <a:bodyPr/>
                    <a:lstStyle/>
                    <a:p>
                      <a:pPr algn="ctr"/>
                      <a:r>
                        <a:rPr lang="en-US" sz="2000" dirty="0" smtClean="0"/>
                        <a:t>%Sequential</a:t>
                      </a:r>
                      <a:endParaRPr lang="en-US" sz="2000" dirty="0"/>
                    </a:p>
                  </a:txBody>
                  <a:tcPr/>
                </a:tc>
                <a:tc>
                  <a:txBody>
                    <a:bodyPr/>
                    <a:lstStyle/>
                    <a:p>
                      <a:pPr algn="ctr"/>
                      <a:r>
                        <a:rPr lang="en-US" sz="2000" dirty="0" smtClean="0"/>
                        <a:t>Block</a:t>
                      </a:r>
                      <a:r>
                        <a:rPr lang="en-US" sz="2000" baseline="0" dirty="0" smtClean="0"/>
                        <a:t> References</a:t>
                      </a:r>
                      <a:endParaRPr lang="en-US" sz="2000" dirty="0"/>
                    </a:p>
                  </a:txBody>
                  <a:tcPr/>
                </a:tc>
                <a:tc>
                  <a:txBody>
                    <a:bodyPr/>
                    <a:lstStyle/>
                    <a:p>
                      <a:pPr algn="ctr"/>
                      <a:r>
                        <a:rPr lang="en-US" sz="2000" dirty="0" smtClean="0"/>
                        <a:t>IO Ops</a:t>
                      </a:r>
                      <a:endParaRPr lang="en-US" sz="2000" dirty="0"/>
                    </a:p>
                  </a:txBody>
                  <a:tcPr/>
                </a:tc>
                <a:tc>
                  <a:txBody>
                    <a:bodyPr/>
                    <a:lstStyle/>
                    <a:p>
                      <a:pPr algn="ctr"/>
                      <a:r>
                        <a:rPr lang="en-US" sz="2000" dirty="0" smtClean="0"/>
                        <a:t>Time</a:t>
                      </a:r>
                      <a:endParaRPr lang="en-US" sz="2000" dirty="0"/>
                    </a:p>
                  </a:txBody>
                  <a:tcPr/>
                </a:tc>
              </a:tr>
              <a:tr h="370840">
                <a:tc>
                  <a:txBody>
                    <a:bodyPr/>
                    <a:lstStyle/>
                    <a:p>
                      <a:pPr algn="ctr"/>
                      <a:r>
                        <a:rPr lang="en-US" sz="2000" dirty="0" smtClean="0">
                          <a:solidFill>
                            <a:srgbClr val="C00000"/>
                          </a:solidFill>
                        </a:rPr>
                        <a:t>4k</a:t>
                      </a:r>
                      <a:endParaRPr lang="en-US" sz="2000" dirty="0">
                        <a:solidFill>
                          <a:srgbClr val="C00000"/>
                        </a:solidFill>
                      </a:endParaRPr>
                    </a:p>
                  </a:txBody>
                  <a:tcPr/>
                </a:tc>
                <a:tc>
                  <a:txBody>
                    <a:bodyPr/>
                    <a:lstStyle/>
                    <a:p>
                      <a:pPr algn="ctr"/>
                      <a:r>
                        <a:rPr lang="en-US" sz="2000" dirty="0" smtClean="0">
                          <a:solidFill>
                            <a:srgbClr val="C00000"/>
                          </a:solidFill>
                        </a:rPr>
                        <a:t>95</a:t>
                      </a:r>
                      <a:endParaRPr lang="en-US" sz="2000" dirty="0">
                        <a:solidFill>
                          <a:srgbClr val="C00000"/>
                        </a:solidFill>
                      </a:endParaRPr>
                    </a:p>
                  </a:txBody>
                  <a:tcPr/>
                </a:tc>
                <a:tc>
                  <a:txBody>
                    <a:bodyPr/>
                    <a:lstStyle/>
                    <a:p>
                      <a:pPr algn="ctr"/>
                      <a:r>
                        <a:rPr lang="en-US" sz="2000" dirty="0" smtClean="0">
                          <a:solidFill>
                            <a:srgbClr val="C00000"/>
                          </a:solidFill>
                        </a:rPr>
                        <a:t>69</a:t>
                      </a:r>
                      <a:endParaRPr lang="en-US" sz="2000" dirty="0">
                        <a:solidFill>
                          <a:srgbClr val="C00000"/>
                        </a:solidFill>
                      </a:endParaRPr>
                    </a:p>
                  </a:txBody>
                  <a:tcPr/>
                </a:tc>
                <a:tc>
                  <a:txBody>
                    <a:bodyPr/>
                    <a:lstStyle/>
                    <a:p>
                      <a:pPr algn="ctr"/>
                      <a:r>
                        <a:rPr lang="en-US" sz="2000" dirty="0" smtClean="0">
                          <a:solidFill>
                            <a:srgbClr val="C00000"/>
                          </a:solidFill>
                        </a:rPr>
                        <a:t>319,719</a:t>
                      </a:r>
                      <a:endParaRPr lang="en-US" sz="2000" dirty="0">
                        <a:solidFill>
                          <a:srgbClr val="C00000"/>
                        </a:solidFill>
                      </a:endParaRPr>
                    </a:p>
                  </a:txBody>
                  <a:tcPr/>
                </a:tc>
                <a:tc>
                  <a:txBody>
                    <a:bodyPr/>
                    <a:lstStyle/>
                    <a:p>
                      <a:pPr algn="ctr"/>
                      <a:r>
                        <a:rPr lang="en-US" sz="2000" dirty="0" smtClean="0">
                          <a:solidFill>
                            <a:srgbClr val="C00000"/>
                          </a:solidFill>
                        </a:rPr>
                        <a:t>19,208</a:t>
                      </a:r>
                      <a:endParaRPr lang="en-US" sz="2000" dirty="0">
                        <a:solidFill>
                          <a:srgbClr val="C00000"/>
                        </a:solidFill>
                      </a:endParaRPr>
                    </a:p>
                  </a:txBody>
                  <a:tcPr/>
                </a:tc>
                <a:tc>
                  <a:txBody>
                    <a:bodyPr/>
                    <a:lstStyle/>
                    <a:p>
                      <a:pPr algn="ctr"/>
                      <a:r>
                        <a:rPr lang="en-US" sz="2000" dirty="0" smtClean="0">
                          <a:solidFill>
                            <a:srgbClr val="C00000"/>
                          </a:solidFill>
                        </a:rPr>
                        <a:t>120</a:t>
                      </a:r>
                      <a:endParaRPr lang="en-US" sz="2000" dirty="0">
                        <a:solidFill>
                          <a:srgbClr val="C00000"/>
                        </a:solidFill>
                      </a:endParaRPr>
                    </a:p>
                  </a:txBody>
                  <a:tcPr/>
                </a:tc>
              </a:tr>
              <a:tr h="370840">
                <a:tc>
                  <a:txBody>
                    <a:bodyPr/>
                    <a:lstStyle/>
                    <a:p>
                      <a:pPr algn="ctr"/>
                      <a:r>
                        <a:rPr lang="en-US" sz="2000" dirty="0" smtClean="0"/>
                        <a:t>4k</a:t>
                      </a:r>
                      <a:endParaRPr lang="en-US" sz="2000" dirty="0"/>
                    </a:p>
                  </a:txBody>
                  <a:tcPr/>
                </a:tc>
                <a:tc>
                  <a:txBody>
                    <a:bodyPr/>
                    <a:lstStyle/>
                    <a:p>
                      <a:pPr algn="ctr"/>
                      <a:r>
                        <a:rPr lang="en-US" sz="2000" dirty="0" smtClean="0"/>
                        <a:t>98</a:t>
                      </a:r>
                      <a:endParaRPr lang="en-US" sz="2000" dirty="0"/>
                    </a:p>
                  </a:txBody>
                  <a:tcPr/>
                </a:tc>
                <a:tc>
                  <a:txBody>
                    <a:bodyPr/>
                    <a:lstStyle/>
                    <a:p>
                      <a:pPr algn="ctr"/>
                      <a:r>
                        <a:rPr lang="en-US" sz="2000" dirty="0" smtClean="0"/>
                        <a:t>69</a:t>
                      </a:r>
                      <a:endParaRPr lang="en-US" sz="2000" dirty="0"/>
                    </a:p>
                  </a:txBody>
                  <a:tcPr/>
                </a:tc>
                <a:tc>
                  <a:txBody>
                    <a:bodyPr/>
                    <a:lstStyle/>
                    <a:p>
                      <a:pPr algn="ctr"/>
                      <a:r>
                        <a:rPr lang="en-US" sz="2000" dirty="0" smtClean="0"/>
                        <a:t>320,149</a:t>
                      </a:r>
                      <a:endParaRPr lang="en-US" sz="2000" dirty="0"/>
                    </a:p>
                  </a:txBody>
                  <a:tcPr/>
                </a:tc>
                <a:tc>
                  <a:txBody>
                    <a:bodyPr/>
                    <a:lstStyle/>
                    <a:p>
                      <a:pPr algn="ctr"/>
                      <a:r>
                        <a:rPr lang="en-US" sz="2000" dirty="0" smtClean="0"/>
                        <a:t>9,816</a:t>
                      </a:r>
                      <a:endParaRPr lang="en-US" sz="2000" dirty="0"/>
                    </a:p>
                  </a:txBody>
                  <a:tcPr/>
                </a:tc>
                <a:tc>
                  <a:txBody>
                    <a:bodyPr/>
                    <a:lstStyle/>
                    <a:p>
                      <a:pPr algn="ctr"/>
                      <a:r>
                        <a:rPr lang="en-US" sz="2000" dirty="0" smtClean="0"/>
                        <a:t>60</a:t>
                      </a:r>
                      <a:endParaRPr lang="en-US" sz="2000" dirty="0"/>
                    </a:p>
                  </a:txBody>
                  <a:tcPr/>
                </a:tc>
              </a:tr>
              <a:tr h="370840">
                <a:tc>
                  <a:txBody>
                    <a:bodyPr/>
                    <a:lstStyle/>
                    <a:p>
                      <a:pPr algn="ctr"/>
                      <a:r>
                        <a:rPr lang="en-US" sz="2000" dirty="0" smtClean="0"/>
                        <a:t>4k</a:t>
                      </a:r>
                      <a:endParaRPr lang="en-US" sz="2000" dirty="0"/>
                    </a:p>
                  </a:txBody>
                  <a:tcPr/>
                </a:tc>
                <a:tc>
                  <a:txBody>
                    <a:bodyPr/>
                    <a:lstStyle/>
                    <a:p>
                      <a:pPr algn="ctr"/>
                      <a:r>
                        <a:rPr lang="en-US" sz="2000" dirty="0" smtClean="0"/>
                        <a:t>99</a:t>
                      </a:r>
                      <a:endParaRPr lang="en-US" sz="2000" dirty="0"/>
                    </a:p>
                  </a:txBody>
                  <a:tcPr/>
                </a:tc>
                <a:tc>
                  <a:txBody>
                    <a:bodyPr/>
                    <a:lstStyle/>
                    <a:p>
                      <a:pPr algn="ctr"/>
                      <a:r>
                        <a:rPr lang="en-US" sz="2000" dirty="0" smtClean="0"/>
                        <a:t>69</a:t>
                      </a:r>
                      <a:endParaRPr lang="en-US" sz="2000" dirty="0"/>
                    </a:p>
                  </a:txBody>
                  <a:tcPr/>
                </a:tc>
                <a:tc>
                  <a:txBody>
                    <a:bodyPr/>
                    <a:lstStyle/>
                    <a:p>
                      <a:pPr algn="ctr"/>
                      <a:r>
                        <a:rPr lang="en-US" sz="2000" dirty="0" smtClean="0"/>
                        <a:t>320,350</a:t>
                      </a:r>
                      <a:endParaRPr lang="en-US" sz="2000" dirty="0"/>
                    </a:p>
                  </a:txBody>
                  <a:tcPr/>
                </a:tc>
                <a:tc>
                  <a:txBody>
                    <a:bodyPr/>
                    <a:lstStyle/>
                    <a:p>
                      <a:pPr algn="ctr"/>
                      <a:r>
                        <a:rPr lang="en-US" sz="2000" dirty="0" smtClean="0"/>
                        <a:t>6,416</a:t>
                      </a:r>
                      <a:endParaRPr lang="en-US" sz="2000" dirty="0"/>
                    </a:p>
                  </a:txBody>
                  <a:tcPr/>
                </a:tc>
                <a:tc>
                  <a:txBody>
                    <a:bodyPr/>
                    <a:lstStyle/>
                    <a:p>
                      <a:pPr algn="ctr"/>
                      <a:r>
                        <a:rPr lang="en-US" sz="2000" dirty="0" smtClean="0"/>
                        <a:t>40</a:t>
                      </a:r>
                      <a:endParaRPr lang="en-US" sz="2000" dirty="0"/>
                    </a:p>
                  </a:txBody>
                  <a:tcPr/>
                </a:tc>
              </a:tr>
              <a:tr h="370840">
                <a:tc>
                  <a:txBody>
                    <a:bodyPr/>
                    <a:lstStyle/>
                    <a:p>
                      <a:pPr algn="ctr"/>
                      <a:r>
                        <a:rPr lang="en-US" sz="2000" dirty="0" smtClean="0"/>
                        <a:t>8k</a:t>
                      </a:r>
                      <a:endParaRPr lang="en-US" sz="2000" dirty="0"/>
                    </a:p>
                  </a:txBody>
                  <a:tcPr/>
                </a:tc>
                <a:tc>
                  <a:txBody>
                    <a:bodyPr/>
                    <a:lstStyle/>
                    <a:p>
                      <a:pPr algn="ctr"/>
                      <a:r>
                        <a:rPr lang="en-US" sz="2000" dirty="0" smtClean="0"/>
                        <a:t>95</a:t>
                      </a:r>
                      <a:endParaRPr lang="en-US" sz="2000" dirty="0"/>
                    </a:p>
                  </a:txBody>
                  <a:tcPr/>
                </a:tc>
                <a:tc>
                  <a:txBody>
                    <a:bodyPr/>
                    <a:lstStyle/>
                    <a:p>
                      <a:pPr algn="ctr"/>
                      <a:r>
                        <a:rPr lang="en-US" sz="2000" dirty="0" smtClean="0"/>
                        <a:t>85</a:t>
                      </a:r>
                      <a:endParaRPr lang="en-US" sz="2000" dirty="0"/>
                    </a:p>
                  </a:txBody>
                  <a:tcPr/>
                </a:tc>
                <a:tc>
                  <a:txBody>
                    <a:bodyPr/>
                    <a:lstStyle/>
                    <a:p>
                      <a:pPr algn="ctr"/>
                      <a:r>
                        <a:rPr lang="en-US" sz="2000" dirty="0" smtClean="0"/>
                        <a:t>160,026</a:t>
                      </a:r>
                      <a:endParaRPr lang="en-US" sz="2000" dirty="0"/>
                    </a:p>
                  </a:txBody>
                  <a:tcPr/>
                </a:tc>
                <a:tc>
                  <a:txBody>
                    <a:bodyPr/>
                    <a:lstStyle/>
                    <a:p>
                      <a:pPr algn="ctr"/>
                      <a:r>
                        <a:rPr lang="en-US" sz="2000" dirty="0" smtClean="0"/>
                        <a:t>9,417</a:t>
                      </a:r>
                      <a:endParaRPr lang="en-US" sz="2000" dirty="0"/>
                    </a:p>
                  </a:txBody>
                  <a:tcPr/>
                </a:tc>
                <a:tc>
                  <a:txBody>
                    <a:bodyPr/>
                    <a:lstStyle/>
                    <a:p>
                      <a:pPr algn="ctr"/>
                      <a:r>
                        <a:rPr lang="en-US" sz="2000" dirty="0" smtClean="0"/>
                        <a:t>55</a:t>
                      </a:r>
                      <a:endParaRPr lang="en-US" sz="2000" dirty="0"/>
                    </a:p>
                  </a:txBody>
                  <a:tcPr/>
                </a:tc>
              </a:tr>
              <a:tr h="370840">
                <a:tc>
                  <a:txBody>
                    <a:bodyPr/>
                    <a:lstStyle/>
                    <a:p>
                      <a:pPr algn="ctr"/>
                      <a:r>
                        <a:rPr lang="en-US" sz="2000" dirty="0" smtClean="0"/>
                        <a:t>8k</a:t>
                      </a:r>
                      <a:endParaRPr lang="en-US" sz="2000" dirty="0"/>
                    </a:p>
                  </a:txBody>
                  <a:tcPr/>
                </a:tc>
                <a:tc>
                  <a:txBody>
                    <a:bodyPr/>
                    <a:lstStyle/>
                    <a:p>
                      <a:pPr algn="ctr"/>
                      <a:r>
                        <a:rPr lang="en-US" sz="2000" dirty="0" smtClean="0"/>
                        <a:t>98</a:t>
                      </a:r>
                      <a:endParaRPr lang="en-US" sz="2000" dirty="0"/>
                    </a:p>
                  </a:txBody>
                  <a:tcPr/>
                </a:tc>
                <a:tc>
                  <a:txBody>
                    <a:bodyPr/>
                    <a:lstStyle/>
                    <a:p>
                      <a:pPr algn="ctr"/>
                      <a:r>
                        <a:rPr lang="en-US" sz="2000" dirty="0" smtClean="0"/>
                        <a:t>85</a:t>
                      </a:r>
                      <a:endParaRPr lang="en-US" sz="2000" dirty="0"/>
                    </a:p>
                  </a:txBody>
                  <a:tcPr/>
                </a:tc>
                <a:tc>
                  <a:txBody>
                    <a:bodyPr/>
                    <a:lstStyle/>
                    <a:p>
                      <a:pPr algn="ctr"/>
                      <a:r>
                        <a:rPr lang="en-US" sz="2000" dirty="0" smtClean="0"/>
                        <a:t>159,805</a:t>
                      </a:r>
                      <a:endParaRPr lang="en-US" sz="2000" dirty="0"/>
                    </a:p>
                  </a:txBody>
                  <a:tcPr/>
                </a:tc>
                <a:tc>
                  <a:txBody>
                    <a:bodyPr/>
                    <a:lstStyle/>
                    <a:p>
                      <a:pPr algn="ctr"/>
                      <a:r>
                        <a:rPr lang="en-US" sz="2000" dirty="0" smtClean="0"/>
                        <a:t>4,746</a:t>
                      </a:r>
                      <a:endParaRPr lang="en-US" sz="2000" dirty="0"/>
                    </a:p>
                  </a:txBody>
                  <a:tcPr/>
                </a:tc>
                <a:tc>
                  <a:txBody>
                    <a:bodyPr/>
                    <a:lstStyle/>
                    <a:p>
                      <a:pPr algn="ctr"/>
                      <a:r>
                        <a:rPr lang="en-US" sz="2000" dirty="0" smtClean="0"/>
                        <a:t>30</a:t>
                      </a:r>
                      <a:endParaRPr lang="en-US" sz="2000" dirty="0"/>
                    </a:p>
                  </a:txBody>
                  <a:tcPr/>
                </a:tc>
              </a:tr>
              <a:tr h="370840">
                <a:tc>
                  <a:txBody>
                    <a:bodyPr/>
                    <a:lstStyle/>
                    <a:p>
                      <a:pPr algn="ctr"/>
                      <a:r>
                        <a:rPr lang="en-US" sz="2000" dirty="0" smtClean="0">
                          <a:solidFill>
                            <a:schemeClr val="bg1"/>
                          </a:solidFill>
                        </a:rPr>
                        <a:t>8k</a:t>
                      </a:r>
                      <a:endParaRPr lang="en-US" sz="2000" dirty="0">
                        <a:solidFill>
                          <a:schemeClr val="bg1"/>
                        </a:solidFill>
                      </a:endParaRPr>
                    </a:p>
                  </a:txBody>
                  <a:tcPr>
                    <a:solidFill>
                      <a:srgbClr val="92D050"/>
                    </a:solidFill>
                  </a:tcPr>
                </a:tc>
                <a:tc>
                  <a:txBody>
                    <a:bodyPr/>
                    <a:lstStyle/>
                    <a:p>
                      <a:pPr algn="ctr"/>
                      <a:r>
                        <a:rPr lang="en-US" sz="2000" dirty="0" smtClean="0">
                          <a:solidFill>
                            <a:schemeClr val="bg1"/>
                          </a:solidFill>
                        </a:rPr>
                        <a:t>99</a:t>
                      </a:r>
                      <a:endParaRPr lang="en-US" sz="2000" dirty="0">
                        <a:solidFill>
                          <a:schemeClr val="bg1"/>
                        </a:solidFill>
                      </a:endParaRPr>
                    </a:p>
                  </a:txBody>
                  <a:tcPr>
                    <a:solidFill>
                      <a:srgbClr val="92D050"/>
                    </a:solidFill>
                  </a:tcPr>
                </a:tc>
                <a:tc>
                  <a:txBody>
                    <a:bodyPr/>
                    <a:lstStyle/>
                    <a:p>
                      <a:pPr algn="ctr"/>
                      <a:r>
                        <a:rPr lang="en-US" sz="2000" dirty="0" smtClean="0">
                          <a:solidFill>
                            <a:schemeClr val="bg1"/>
                          </a:solidFill>
                        </a:rPr>
                        <a:t>85</a:t>
                      </a:r>
                      <a:endParaRPr lang="en-US" sz="2000" dirty="0">
                        <a:solidFill>
                          <a:schemeClr val="bg1"/>
                        </a:solidFill>
                      </a:endParaRPr>
                    </a:p>
                  </a:txBody>
                  <a:tcPr>
                    <a:solidFill>
                      <a:srgbClr val="92D050"/>
                    </a:solidFill>
                  </a:tcPr>
                </a:tc>
                <a:tc>
                  <a:txBody>
                    <a:bodyPr/>
                    <a:lstStyle/>
                    <a:p>
                      <a:pPr algn="ctr"/>
                      <a:r>
                        <a:rPr lang="en-US" sz="2000" dirty="0" smtClean="0">
                          <a:solidFill>
                            <a:schemeClr val="bg1"/>
                          </a:solidFill>
                        </a:rPr>
                        <a:t>160,008</a:t>
                      </a:r>
                      <a:endParaRPr lang="en-US" sz="2000" dirty="0">
                        <a:solidFill>
                          <a:schemeClr val="bg1"/>
                        </a:solidFill>
                      </a:endParaRPr>
                    </a:p>
                  </a:txBody>
                  <a:tcPr>
                    <a:solidFill>
                      <a:srgbClr val="92D050"/>
                    </a:solidFill>
                  </a:tcPr>
                </a:tc>
                <a:tc>
                  <a:txBody>
                    <a:bodyPr/>
                    <a:lstStyle/>
                    <a:p>
                      <a:pPr algn="ctr"/>
                      <a:r>
                        <a:rPr lang="en-US" sz="2000" dirty="0" smtClean="0">
                          <a:solidFill>
                            <a:schemeClr val="bg1"/>
                          </a:solidFill>
                        </a:rPr>
                        <a:t>3,192</a:t>
                      </a:r>
                      <a:endParaRPr lang="en-US" sz="2000" dirty="0">
                        <a:solidFill>
                          <a:schemeClr val="bg1"/>
                        </a:solidFill>
                      </a:endParaRPr>
                    </a:p>
                  </a:txBody>
                  <a:tcPr>
                    <a:solidFill>
                      <a:srgbClr val="92D050"/>
                    </a:solidFill>
                  </a:tcPr>
                </a:tc>
                <a:tc>
                  <a:txBody>
                    <a:bodyPr/>
                    <a:lstStyle/>
                    <a:p>
                      <a:pPr algn="ctr"/>
                      <a:r>
                        <a:rPr lang="en-US" sz="2000" dirty="0" smtClean="0">
                          <a:solidFill>
                            <a:schemeClr val="bg1"/>
                          </a:solidFill>
                        </a:rPr>
                        <a:t>20</a:t>
                      </a:r>
                      <a:endParaRPr lang="en-US" sz="2000" dirty="0">
                        <a:solidFill>
                          <a:schemeClr val="bg1"/>
                        </a:solidFill>
                      </a:endParaRPr>
                    </a:p>
                  </a:txBody>
                  <a:tcPr>
                    <a:solidFill>
                      <a:srgbClr val="92D050"/>
                    </a:solidFill>
                  </a:tcPr>
                </a:tc>
              </a:tr>
            </a:tbl>
          </a:graphicData>
        </a:graphic>
      </p:graphicFrame>
      <p:sp>
        <p:nvSpPr>
          <p:cNvPr id="6" name="TextBox 5"/>
          <p:cNvSpPr txBox="1"/>
          <p:nvPr/>
        </p:nvSpPr>
        <p:spPr>
          <a:xfrm>
            <a:off x="457200" y="4878050"/>
            <a:ext cx="8382000" cy="1446550"/>
          </a:xfrm>
          <a:prstGeom prst="rect">
            <a:avLst/>
          </a:prstGeom>
          <a:noFill/>
        </p:spPr>
        <p:txBody>
          <a:bodyPr wrap="square" rtlCol="0">
            <a:spAutoFit/>
          </a:bodyPr>
          <a:lstStyle/>
          <a:p>
            <a:r>
              <a:rPr lang="en-US" sz="2200" dirty="0" smtClean="0">
                <a:solidFill>
                  <a:schemeClr val="tx2">
                    <a:lumMod val="75000"/>
                  </a:schemeClr>
                </a:solidFill>
              </a:rPr>
              <a:t>The process was improved from an initial runtime of roughly 2 hours (top line, in red) to approximately 20 minutes (bottom) by moving from 4k blocks and 69% sequential access at a hit ratio of approximately 95% to 8k blocks, 85% sequential access and a hit ratio of 99%.</a:t>
            </a:r>
            <a:endParaRPr lang="en-US" sz="2200" dirty="0">
              <a:solidFill>
                <a:schemeClr val="tx2">
                  <a:lumMod val="75000"/>
                </a:schemeClr>
              </a:solidFill>
            </a:endParaRPr>
          </a:p>
        </p:txBody>
      </p:sp>
      <p:sp>
        <p:nvSpPr>
          <p:cNvPr id="7" name="Slide Number Placeholder 6"/>
          <p:cNvSpPr>
            <a:spLocks noGrp="1"/>
          </p:cNvSpPr>
          <p:nvPr>
            <p:ph type="sldNum" sz="quarter" idx="12"/>
          </p:nvPr>
        </p:nvSpPr>
        <p:spPr/>
        <p:txBody>
          <a:bodyPr/>
          <a:lstStyle/>
          <a:p>
            <a:fld id="{5657C8AD-9CD5-4FD6-B96A-EC63C8DD4688}" type="slidenum">
              <a:rPr lang="en-US" smtClean="0"/>
              <a:pPr/>
              <a:t>42</a:t>
            </a:fld>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657C8AD-9CD5-4FD6-B96A-EC63C8DD4688}" type="slidenum">
              <a:rPr lang="en-US" smtClean="0"/>
              <a:pPr/>
              <a:t>43</a:t>
            </a:fld>
            <a:endParaRPr lang="en-US" dirty="0"/>
          </a:p>
        </p:txBody>
      </p:sp>
      <p:sp>
        <p:nvSpPr>
          <p:cNvPr id="5" name="Title 1"/>
          <p:cNvSpPr txBox="1">
            <a:spLocks/>
          </p:cNvSpPr>
          <p:nvPr/>
        </p:nvSpPr>
        <p:spPr>
          <a:xfrm>
            <a:off x="685800" y="2057400"/>
            <a:ext cx="7772400" cy="2895600"/>
          </a:xfrm>
          <a:prstGeom prst="rect">
            <a:avLst/>
          </a:prstGeom>
        </p:spPr>
        <p:txBody>
          <a:bodyPr>
            <a:noAutofit/>
          </a:bodyPr>
          <a:lstStyle/>
          <a:p>
            <a:pPr marL="0" marR="0" lvl="0" indent="0" algn="ctr" defTabSz="914400" rtl="0" eaLnBrk="1" fontAlgn="auto" latinLnBrk="0" hangingPunct="1">
              <a:lnSpc>
                <a:spcPts val="8400"/>
              </a:lnSpc>
              <a:spcBef>
                <a:spcPct val="0"/>
              </a:spcBef>
              <a:spcAft>
                <a:spcPts val="0"/>
              </a:spcAft>
              <a:buClrTx/>
              <a:buSzTx/>
              <a:buFontTx/>
              <a:buNone/>
              <a:tabLst/>
              <a:defRPr/>
            </a:pPr>
            <a:r>
              <a:rPr kumimoji="0" lang="en-US" sz="6000" b="1" i="0" u="none" strike="noStrike" kern="1200" cap="none" spc="0" normalizeH="0" baseline="0" noProof="0" dirty="0" smtClean="0">
                <a:ln>
                  <a:noFill/>
                </a:ln>
                <a:solidFill>
                  <a:schemeClr val="accent6">
                    <a:lumMod val="75000"/>
                  </a:schemeClr>
                </a:solidFill>
                <a:effectLst/>
                <a:uLnTx/>
                <a:uFillTx/>
                <a:latin typeface="+mj-lt"/>
                <a:ea typeface="+mj-ea"/>
                <a:cs typeface="+mj-cs"/>
              </a:rPr>
              <a:t>Avoid IO,</a:t>
            </a:r>
          </a:p>
          <a:p>
            <a:pPr marL="0" marR="0" lvl="0" indent="0" algn="ctr" defTabSz="914400" rtl="0" eaLnBrk="1" fontAlgn="auto" latinLnBrk="0" hangingPunct="1">
              <a:lnSpc>
                <a:spcPts val="8400"/>
              </a:lnSpc>
              <a:spcBef>
                <a:spcPct val="0"/>
              </a:spcBef>
              <a:spcAft>
                <a:spcPts val="0"/>
              </a:spcAft>
              <a:buClrTx/>
              <a:buSzTx/>
              <a:buFontTx/>
              <a:buNone/>
              <a:tabLst/>
              <a:defRPr/>
            </a:pPr>
            <a:r>
              <a:rPr lang="en-US" sz="6000" b="1" dirty="0" smtClean="0">
                <a:solidFill>
                  <a:schemeClr val="accent6">
                    <a:lumMod val="75000"/>
                  </a:schemeClr>
                </a:solidFill>
                <a:latin typeface="+mj-lt"/>
                <a:ea typeface="+mj-ea"/>
                <a:cs typeface="+mj-cs"/>
              </a:rPr>
              <a:t>But If You Must…</a:t>
            </a:r>
            <a:endParaRPr kumimoji="0" lang="en-US" sz="6000" b="1" i="0" u="none" strike="noStrike" kern="1200" cap="none" spc="0" normalizeH="0" baseline="0" noProof="0" dirty="0" smtClean="0">
              <a:ln>
                <a:noFill/>
              </a:ln>
              <a:solidFill>
                <a:schemeClr val="accent6">
                  <a:lumMod val="75000"/>
                </a:schemeClr>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in Big B You Should Trust!</a:t>
            </a:r>
            <a:endParaRPr lang="en-US" sz="2700" dirty="0"/>
          </a:p>
        </p:txBody>
      </p:sp>
      <p:graphicFrame>
        <p:nvGraphicFramePr>
          <p:cNvPr id="4" name="Table 3"/>
          <p:cNvGraphicFramePr>
            <a:graphicFrameLocks noGrp="1"/>
          </p:cNvGraphicFramePr>
          <p:nvPr/>
        </p:nvGraphicFramePr>
        <p:xfrm>
          <a:off x="381000" y="1981202"/>
          <a:ext cx="8534400" cy="3962400"/>
        </p:xfrm>
        <a:graphic>
          <a:graphicData uri="http://schemas.openxmlformats.org/drawingml/2006/table">
            <a:tbl>
              <a:tblPr firstRow="1" bandRow="1">
                <a:tableStyleId>{5C22544A-7EE6-4342-B048-85BDC9FD1C3A}</a:tableStyleId>
              </a:tblPr>
              <a:tblGrid>
                <a:gridCol w="2370666"/>
                <a:gridCol w="988032"/>
                <a:gridCol w="1066546"/>
                <a:gridCol w="1185333"/>
                <a:gridCol w="1343378"/>
                <a:gridCol w="1580445"/>
              </a:tblGrid>
              <a:tr h="902328">
                <a:tc>
                  <a:txBody>
                    <a:bodyPr/>
                    <a:lstStyle/>
                    <a:p>
                      <a:pPr algn="ctr"/>
                      <a:r>
                        <a:rPr lang="en-US" sz="2000" dirty="0" smtClean="0"/>
                        <a:t>Layer</a:t>
                      </a:r>
                      <a:endParaRPr lang="en-US" sz="2000" dirty="0"/>
                    </a:p>
                  </a:txBody>
                  <a:tcPr/>
                </a:tc>
                <a:tc>
                  <a:txBody>
                    <a:bodyPr/>
                    <a:lstStyle/>
                    <a:p>
                      <a:pPr algn="ctr"/>
                      <a:r>
                        <a:rPr lang="en-US" sz="2000" baseline="0" dirty="0" smtClean="0"/>
                        <a:t>Time</a:t>
                      </a:r>
                      <a:endParaRPr lang="en-US" sz="2000" dirty="0"/>
                    </a:p>
                  </a:txBody>
                  <a:tcPr/>
                </a:tc>
                <a:tc>
                  <a:txBody>
                    <a:bodyPr/>
                    <a:lstStyle/>
                    <a:p>
                      <a:pPr algn="ctr"/>
                      <a:r>
                        <a:rPr lang="en-US" sz="2000" dirty="0" smtClean="0"/>
                        <a:t># of Recs</a:t>
                      </a:r>
                      <a:endParaRPr lang="en-US" sz="2000" dirty="0"/>
                    </a:p>
                  </a:txBody>
                  <a:tcPr/>
                </a:tc>
                <a:tc>
                  <a:txBody>
                    <a:bodyPr/>
                    <a:lstStyle/>
                    <a:p>
                      <a:pPr algn="ctr"/>
                      <a:r>
                        <a:rPr lang="en-US" sz="2000" dirty="0" smtClean="0"/>
                        <a:t># of Ops</a:t>
                      </a:r>
                      <a:endParaRPr lang="en-US" sz="2000" dirty="0"/>
                    </a:p>
                  </a:txBody>
                  <a:tcPr/>
                </a:tc>
                <a:tc>
                  <a:txBody>
                    <a:bodyPr/>
                    <a:lstStyle/>
                    <a:p>
                      <a:pPr algn="ctr"/>
                      <a:r>
                        <a:rPr lang="en-US" sz="2000" dirty="0" smtClean="0"/>
                        <a:t>Cost per Op</a:t>
                      </a:r>
                      <a:endParaRPr lang="en-US" sz="2000" dirty="0"/>
                    </a:p>
                  </a:txBody>
                  <a:tcPr/>
                </a:tc>
                <a:tc>
                  <a:txBody>
                    <a:bodyPr/>
                    <a:lstStyle/>
                    <a:p>
                      <a:pPr algn="ctr"/>
                      <a:r>
                        <a:rPr lang="en-US" sz="2000" dirty="0" smtClean="0"/>
                        <a:t>Relative</a:t>
                      </a:r>
                      <a:endParaRPr lang="en-US" sz="2000" dirty="0"/>
                    </a:p>
                  </a:txBody>
                  <a:tcPr/>
                </a:tc>
              </a:tr>
              <a:tr h="510012">
                <a:tc>
                  <a:txBody>
                    <a:bodyPr/>
                    <a:lstStyle/>
                    <a:p>
                      <a:pPr algn="ctr"/>
                      <a:r>
                        <a:rPr lang="en-US" sz="2000" b="1" dirty="0" smtClean="0">
                          <a:solidFill>
                            <a:schemeClr val="bg1"/>
                          </a:solidFill>
                        </a:rPr>
                        <a:t>Progress</a:t>
                      </a:r>
                      <a:r>
                        <a:rPr lang="en-US" sz="2000" b="1" baseline="0" dirty="0" smtClean="0">
                          <a:solidFill>
                            <a:schemeClr val="bg1"/>
                          </a:solidFill>
                        </a:rPr>
                        <a:t> to  –B</a:t>
                      </a:r>
                      <a:endParaRPr lang="en-US" sz="2000" b="1" dirty="0">
                        <a:solidFill>
                          <a:schemeClr val="bg1"/>
                        </a:solidFill>
                      </a:endParaRPr>
                    </a:p>
                  </a:txBody>
                  <a:tcPr>
                    <a:solidFill>
                      <a:srgbClr val="92D050"/>
                    </a:solidFill>
                  </a:tcPr>
                </a:tc>
                <a:tc>
                  <a:txBody>
                    <a:bodyPr/>
                    <a:lstStyle/>
                    <a:p>
                      <a:pPr algn="ctr"/>
                      <a:r>
                        <a:rPr lang="en-US" sz="2000" dirty="0" smtClean="0">
                          <a:solidFill>
                            <a:schemeClr val="bg1"/>
                          </a:solidFill>
                        </a:rPr>
                        <a:t>0.96</a:t>
                      </a:r>
                      <a:endParaRPr lang="en-US" sz="2000" dirty="0">
                        <a:solidFill>
                          <a:schemeClr val="bg1"/>
                        </a:solidFill>
                      </a:endParaRPr>
                    </a:p>
                  </a:txBody>
                  <a:tcPr>
                    <a:solidFill>
                      <a:srgbClr val="92D050"/>
                    </a:solidFill>
                  </a:tcPr>
                </a:tc>
                <a:tc>
                  <a:txBody>
                    <a:bodyPr/>
                    <a:lstStyle/>
                    <a:p>
                      <a:pPr algn="ctr"/>
                      <a:r>
                        <a:rPr lang="en-US" sz="2000" dirty="0" smtClean="0">
                          <a:solidFill>
                            <a:schemeClr val="bg1"/>
                          </a:solidFill>
                        </a:rPr>
                        <a:t>100,000</a:t>
                      </a:r>
                      <a:endParaRPr lang="en-US" sz="2000" dirty="0">
                        <a:solidFill>
                          <a:schemeClr val="bg1"/>
                        </a:solidFill>
                      </a:endParaRPr>
                    </a:p>
                  </a:txBody>
                  <a:tcPr>
                    <a:solidFill>
                      <a:srgbClr val="92D050"/>
                    </a:solidFill>
                  </a:tcPr>
                </a:tc>
                <a:tc>
                  <a:txBody>
                    <a:bodyPr/>
                    <a:lstStyle/>
                    <a:p>
                      <a:pPr algn="ctr"/>
                      <a:r>
                        <a:rPr lang="en-US" sz="2000" dirty="0" smtClean="0">
                          <a:solidFill>
                            <a:schemeClr val="bg1"/>
                          </a:solidFill>
                        </a:rPr>
                        <a:t>203,473</a:t>
                      </a:r>
                      <a:endParaRPr lang="en-US" sz="2000" dirty="0">
                        <a:solidFill>
                          <a:schemeClr val="bg1"/>
                        </a:solidFill>
                      </a:endParaRPr>
                    </a:p>
                  </a:txBody>
                  <a:tcPr>
                    <a:solidFill>
                      <a:srgbClr val="92D050"/>
                    </a:solidFill>
                  </a:tcPr>
                </a:tc>
                <a:tc>
                  <a:txBody>
                    <a:bodyPr/>
                    <a:lstStyle/>
                    <a:p>
                      <a:pPr algn="ctr"/>
                      <a:r>
                        <a:rPr lang="en-US" sz="2000" dirty="0" smtClean="0">
                          <a:solidFill>
                            <a:schemeClr val="bg1"/>
                          </a:solidFill>
                        </a:rPr>
                        <a:t>0.000005</a:t>
                      </a:r>
                      <a:endParaRPr lang="en-US" sz="2000" dirty="0">
                        <a:solidFill>
                          <a:schemeClr val="bg1"/>
                        </a:solidFill>
                      </a:endParaRPr>
                    </a:p>
                  </a:txBody>
                  <a:tcPr>
                    <a:solidFill>
                      <a:srgbClr val="92D050"/>
                    </a:solidFill>
                  </a:tcPr>
                </a:tc>
                <a:tc>
                  <a:txBody>
                    <a:bodyPr/>
                    <a:lstStyle/>
                    <a:p>
                      <a:pPr algn="ctr"/>
                      <a:r>
                        <a:rPr lang="en-US" sz="2000" dirty="0" smtClean="0">
                          <a:solidFill>
                            <a:schemeClr val="bg1"/>
                          </a:solidFill>
                        </a:rPr>
                        <a:t>1</a:t>
                      </a:r>
                      <a:endParaRPr lang="en-US" sz="2000" dirty="0">
                        <a:solidFill>
                          <a:schemeClr val="bg1"/>
                        </a:solidFill>
                      </a:endParaRPr>
                    </a:p>
                  </a:txBody>
                  <a:tcPr>
                    <a:solidFill>
                      <a:srgbClr val="92D050"/>
                    </a:solidFill>
                  </a:tcPr>
                </a:tc>
              </a:tr>
              <a:tr h="510012">
                <a:tc>
                  <a:txBody>
                    <a:bodyPr/>
                    <a:lstStyle/>
                    <a:p>
                      <a:pPr algn="ctr"/>
                      <a:r>
                        <a:rPr lang="en-US" sz="2000" baseline="0" dirty="0" smtClean="0"/>
                        <a:t>-B  to FS Cache</a:t>
                      </a:r>
                      <a:endParaRPr lang="en-US" sz="2000" dirty="0"/>
                    </a:p>
                  </a:txBody>
                  <a:tcPr/>
                </a:tc>
                <a:tc>
                  <a:txBody>
                    <a:bodyPr/>
                    <a:lstStyle/>
                    <a:p>
                      <a:pPr algn="ctr"/>
                      <a:r>
                        <a:rPr lang="en-US" sz="2000" dirty="0" smtClean="0"/>
                        <a:t>10.24</a:t>
                      </a:r>
                      <a:endParaRPr lang="en-US" sz="2000" dirty="0"/>
                    </a:p>
                  </a:txBody>
                  <a:tcPr/>
                </a:tc>
                <a:tc>
                  <a:txBody>
                    <a:bodyPr/>
                    <a:lstStyle/>
                    <a:p>
                      <a:pPr algn="ctr"/>
                      <a:r>
                        <a:rPr lang="en-US" sz="2000" dirty="0" smtClean="0"/>
                        <a:t>100,000</a:t>
                      </a:r>
                      <a:endParaRPr lang="en-US" sz="2000" dirty="0"/>
                    </a:p>
                  </a:txBody>
                  <a:tcPr/>
                </a:tc>
                <a:tc>
                  <a:txBody>
                    <a:bodyPr/>
                    <a:lstStyle/>
                    <a:p>
                      <a:pPr algn="ctr"/>
                      <a:r>
                        <a:rPr lang="en-US" sz="2000" dirty="0" smtClean="0"/>
                        <a:t>26,711</a:t>
                      </a:r>
                      <a:endParaRPr lang="en-US" sz="2000" dirty="0"/>
                    </a:p>
                  </a:txBody>
                  <a:tcPr/>
                </a:tc>
                <a:tc>
                  <a:txBody>
                    <a:bodyPr/>
                    <a:lstStyle/>
                    <a:p>
                      <a:pPr algn="ctr"/>
                      <a:r>
                        <a:rPr lang="en-US" sz="2000" dirty="0" smtClean="0"/>
                        <a:t>0.000383</a:t>
                      </a:r>
                      <a:endParaRPr lang="en-US" sz="2000" dirty="0"/>
                    </a:p>
                  </a:txBody>
                  <a:tcPr/>
                </a:tc>
                <a:tc>
                  <a:txBody>
                    <a:bodyPr/>
                    <a:lstStyle/>
                    <a:p>
                      <a:pPr algn="ctr"/>
                      <a:r>
                        <a:rPr lang="en-US" sz="2000" dirty="0" smtClean="0"/>
                        <a:t>75</a:t>
                      </a:r>
                      <a:endParaRPr lang="en-US" sz="2000" dirty="0"/>
                    </a:p>
                  </a:txBody>
                  <a:tcPr/>
                </a:tc>
              </a:tr>
              <a:tr h="510012">
                <a:tc>
                  <a:txBody>
                    <a:bodyPr/>
                    <a:lstStyle/>
                    <a:p>
                      <a:pPr algn="ctr"/>
                      <a:r>
                        <a:rPr lang="en-US" sz="2000" dirty="0" smtClean="0"/>
                        <a:t>FS</a:t>
                      </a:r>
                      <a:r>
                        <a:rPr lang="en-US" sz="2000" baseline="0" dirty="0" smtClean="0"/>
                        <a:t> Cache to SAN</a:t>
                      </a:r>
                      <a:endParaRPr lang="en-US" sz="2000" dirty="0"/>
                    </a:p>
                  </a:txBody>
                  <a:tcPr/>
                </a:tc>
                <a:tc>
                  <a:txBody>
                    <a:bodyPr/>
                    <a:lstStyle/>
                    <a:p>
                      <a:pPr algn="ctr"/>
                      <a:r>
                        <a:rPr lang="en-US" sz="2000" dirty="0" smtClean="0"/>
                        <a:t>5.93</a:t>
                      </a: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100,000</a:t>
                      </a:r>
                    </a:p>
                  </a:txBody>
                  <a:tcPr/>
                </a:tc>
                <a:tc>
                  <a:txBody>
                    <a:bodyPr/>
                    <a:lstStyle/>
                    <a:p>
                      <a:pPr algn="ctr"/>
                      <a:r>
                        <a:rPr lang="en-US" sz="2000" dirty="0" smtClean="0"/>
                        <a:t>26,711</a:t>
                      </a:r>
                      <a:endParaRPr lang="en-US" sz="2000" dirty="0"/>
                    </a:p>
                  </a:txBody>
                  <a:tcPr/>
                </a:tc>
                <a:tc>
                  <a:txBody>
                    <a:bodyPr/>
                    <a:lstStyle/>
                    <a:p>
                      <a:pPr algn="ctr"/>
                      <a:r>
                        <a:rPr lang="en-US" sz="2000" dirty="0" smtClean="0"/>
                        <a:t>0.000222</a:t>
                      </a:r>
                      <a:endParaRPr lang="en-US" sz="2000" dirty="0"/>
                    </a:p>
                  </a:txBody>
                  <a:tcPr/>
                </a:tc>
                <a:tc>
                  <a:txBody>
                    <a:bodyPr/>
                    <a:lstStyle/>
                    <a:p>
                      <a:pPr algn="ctr"/>
                      <a:r>
                        <a:rPr lang="en-US" sz="2000" dirty="0" smtClean="0"/>
                        <a:t>45</a:t>
                      </a:r>
                      <a:endParaRPr lang="en-US" sz="2000" dirty="0"/>
                    </a:p>
                  </a:txBody>
                  <a:tcPr/>
                </a:tc>
              </a:tr>
              <a:tr h="510012">
                <a:tc>
                  <a:txBody>
                    <a:bodyPr/>
                    <a:lstStyle/>
                    <a:p>
                      <a:pPr algn="ctr"/>
                      <a:r>
                        <a:rPr lang="en-US" sz="2000" baseline="0" dirty="0" smtClean="0"/>
                        <a:t>-B  to SAN Cache*</a:t>
                      </a:r>
                      <a:endParaRPr lang="en-US" sz="2000" dirty="0"/>
                    </a:p>
                  </a:txBody>
                  <a:tcPr/>
                </a:tc>
                <a:tc>
                  <a:txBody>
                    <a:bodyPr/>
                    <a:lstStyle/>
                    <a:p>
                      <a:pPr algn="ctr"/>
                      <a:r>
                        <a:rPr lang="en-US" sz="2000" dirty="0" smtClean="0"/>
                        <a:t>11.17</a:t>
                      </a: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100,000</a:t>
                      </a:r>
                    </a:p>
                  </a:txBody>
                  <a:tcPr/>
                </a:tc>
                <a:tc>
                  <a:txBody>
                    <a:bodyPr/>
                    <a:lstStyle/>
                    <a:p>
                      <a:pPr algn="ctr"/>
                      <a:r>
                        <a:rPr lang="en-US" sz="2000" dirty="0" smtClean="0"/>
                        <a:t>26,711</a:t>
                      </a:r>
                      <a:endParaRPr lang="en-US" sz="2000" dirty="0"/>
                    </a:p>
                  </a:txBody>
                  <a:tcPr/>
                </a:tc>
                <a:tc>
                  <a:txBody>
                    <a:bodyPr/>
                    <a:lstStyle/>
                    <a:p>
                      <a:pPr algn="ctr"/>
                      <a:r>
                        <a:rPr lang="en-US" sz="2000" dirty="0" smtClean="0"/>
                        <a:t>0.000605</a:t>
                      </a:r>
                      <a:endParaRPr lang="en-US" sz="2000" dirty="0"/>
                    </a:p>
                  </a:txBody>
                  <a:tcPr/>
                </a:tc>
                <a:tc>
                  <a:txBody>
                    <a:bodyPr/>
                    <a:lstStyle/>
                    <a:p>
                      <a:pPr algn="ctr"/>
                      <a:r>
                        <a:rPr lang="en-US" sz="2000" dirty="0" smtClean="0"/>
                        <a:t>120</a:t>
                      </a:r>
                      <a:endParaRPr lang="en-US" sz="2000" dirty="0"/>
                    </a:p>
                  </a:txBody>
                  <a:tcPr/>
                </a:tc>
              </a:tr>
              <a:tr h="510012">
                <a:tc>
                  <a:txBody>
                    <a:bodyPr/>
                    <a:lstStyle/>
                    <a:p>
                      <a:pPr algn="ctr"/>
                      <a:r>
                        <a:rPr lang="en-US" sz="2000" dirty="0" smtClean="0"/>
                        <a:t>SAN</a:t>
                      </a:r>
                      <a:r>
                        <a:rPr lang="en-US" sz="2000" baseline="0" dirty="0" smtClean="0"/>
                        <a:t> Cache to Disk</a:t>
                      </a:r>
                      <a:endParaRPr lang="en-US" sz="2000" dirty="0"/>
                    </a:p>
                  </a:txBody>
                  <a:tcPr/>
                </a:tc>
                <a:tc>
                  <a:txBody>
                    <a:bodyPr/>
                    <a:lstStyle/>
                    <a:p>
                      <a:pPr algn="ctr"/>
                      <a:r>
                        <a:rPr lang="en-US" sz="2000" dirty="0" smtClean="0"/>
                        <a:t>200.35</a:t>
                      </a: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100,000</a:t>
                      </a:r>
                    </a:p>
                  </a:txBody>
                  <a:tcPr/>
                </a:tc>
                <a:tc>
                  <a:txBody>
                    <a:bodyPr/>
                    <a:lstStyle/>
                    <a:p>
                      <a:pPr algn="ctr"/>
                      <a:r>
                        <a:rPr lang="en-US" sz="2000" dirty="0" smtClean="0"/>
                        <a:t>26,711</a:t>
                      </a:r>
                      <a:endParaRPr lang="en-US" sz="2000" dirty="0"/>
                    </a:p>
                  </a:txBody>
                  <a:tcPr/>
                </a:tc>
                <a:tc>
                  <a:txBody>
                    <a:bodyPr/>
                    <a:lstStyle/>
                    <a:p>
                      <a:pPr algn="ctr"/>
                      <a:r>
                        <a:rPr lang="en-US" sz="2000" dirty="0" smtClean="0"/>
                        <a:t>0.007500</a:t>
                      </a:r>
                      <a:endParaRPr lang="en-US" sz="2000" dirty="0"/>
                    </a:p>
                  </a:txBody>
                  <a:tcPr/>
                </a:tc>
                <a:tc>
                  <a:txBody>
                    <a:bodyPr/>
                    <a:lstStyle/>
                    <a:p>
                      <a:pPr algn="ctr"/>
                      <a:r>
                        <a:rPr lang="en-US" sz="2000" dirty="0" smtClean="0"/>
                        <a:t>1500</a:t>
                      </a:r>
                      <a:endParaRPr lang="en-US" sz="2000" dirty="0"/>
                    </a:p>
                  </a:txBody>
                  <a:tcPr/>
                </a:tc>
              </a:tr>
              <a:tr h="510012">
                <a:tc>
                  <a:txBody>
                    <a:bodyPr/>
                    <a:lstStyle/>
                    <a:p>
                      <a:pPr algn="ctr"/>
                      <a:r>
                        <a:rPr lang="en-US" sz="2000" dirty="0" smtClean="0"/>
                        <a:t>-B  to Disk</a:t>
                      </a:r>
                      <a:endParaRPr lang="en-US" sz="2000" dirty="0"/>
                    </a:p>
                  </a:txBody>
                  <a:tcPr/>
                </a:tc>
                <a:tc>
                  <a:txBody>
                    <a:bodyPr/>
                    <a:lstStyle/>
                    <a:p>
                      <a:pPr algn="ctr"/>
                      <a:r>
                        <a:rPr lang="en-US" sz="2000" dirty="0" smtClean="0"/>
                        <a:t>211.52</a:t>
                      </a: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100,000</a:t>
                      </a:r>
                    </a:p>
                  </a:txBody>
                  <a:tcPr/>
                </a:tc>
                <a:tc>
                  <a:txBody>
                    <a:bodyPr/>
                    <a:lstStyle/>
                    <a:p>
                      <a:pPr algn="ctr"/>
                      <a:r>
                        <a:rPr lang="en-US" sz="2000" dirty="0" smtClean="0"/>
                        <a:t>26,711</a:t>
                      </a:r>
                      <a:endParaRPr lang="en-US" sz="2000" dirty="0"/>
                    </a:p>
                  </a:txBody>
                  <a:tcPr/>
                </a:tc>
                <a:tc>
                  <a:txBody>
                    <a:bodyPr/>
                    <a:lstStyle/>
                    <a:p>
                      <a:pPr algn="ctr"/>
                      <a:r>
                        <a:rPr lang="en-US" sz="2000" dirty="0" smtClean="0"/>
                        <a:t>0.007919</a:t>
                      </a:r>
                      <a:endParaRPr lang="en-US" sz="2000" dirty="0"/>
                    </a:p>
                  </a:txBody>
                  <a:tcPr/>
                </a:tc>
                <a:tc>
                  <a:txBody>
                    <a:bodyPr/>
                    <a:lstStyle/>
                    <a:p>
                      <a:pPr algn="ctr"/>
                      <a:r>
                        <a:rPr lang="en-US" sz="2000" dirty="0" smtClean="0"/>
                        <a:t>1585</a:t>
                      </a:r>
                      <a:endParaRPr lang="en-US" sz="2000" dirty="0"/>
                    </a:p>
                  </a:txBody>
                  <a:tcPr/>
                </a:tc>
              </a:tr>
            </a:tbl>
          </a:graphicData>
        </a:graphic>
      </p:graphicFrame>
      <p:sp>
        <p:nvSpPr>
          <p:cNvPr id="5" name="TextBox 4"/>
          <p:cNvSpPr txBox="1"/>
          <p:nvPr/>
        </p:nvSpPr>
        <p:spPr>
          <a:xfrm>
            <a:off x="4343400" y="6019800"/>
            <a:ext cx="4656596" cy="400110"/>
          </a:xfrm>
          <a:prstGeom prst="rect">
            <a:avLst/>
          </a:prstGeom>
          <a:noFill/>
        </p:spPr>
        <p:txBody>
          <a:bodyPr wrap="none" rtlCol="0">
            <a:spAutoFit/>
          </a:bodyPr>
          <a:lstStyle/>
          <a:p>
            <a:r>
              <a:rPr lang="en-US" sz="2000" dirty="0" smtClean="0"/>
              <a:t>* Used concurrent IO to eliminate FS cache</a:t>
            </a:r>
            <a:endParaRPr lang="en-US" sz="2000" dirty="0"/>
          </a:p>
        </p:txBody>
      </p:sp>
      <p:sp>
        <p:nvSpPr>
          <p:cNvPr id="7" name="Slide Number Placeholder 6"/>
          <p:cNvSpPr>
            <a:spLocks noGrp="1"/>
          </p:cNvSpPr>
          <p:nvPr>
            <p:ph type="sldNum" sz="quarter" idx="12"/>
          </p:nvPr>
        </p:nvSpPr>
        <p:spPr/>
        <p:txBody>
          <a:bodyPr/>
          <a:lstStyle/>
          <a:p>
            <a:fld id="{5657C8AD-9CD5-4FD6-B96A-EC63C8DD4688}" type="slidenum">
              <a:rPr lang="en-US" smtClean="0"/>
              <a:pPr/>
              <a:t>44</a:t>
            </a:fld>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New Feature!</a:t>
            </a:r>
            <a:endParaRPr lang="en-US" sz="2700" dirty="0"/>
          </a:p>
        </p:txBody>
      </p:sp>
      <p:sp>
        <p:nvSpPr>
          <p:cNvPr id="3" name="Content Placeholder 2"/>
          <p:cNvSpPr>
            <a:spLocks noGrp="1"/>
          </p:cNvSpPr>
          <p:nvPr>
            <p:ph idx="1"/>
          </p:nvPr>
        </p:nvSpPr>
        <p:spPr>
          <a:xfrm>
            <a:off x="457200" y="1600200"/>
            <a:ext cx="8382000" cy="4648200"/>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r>
              <a:rPr lang="en-US" sz="3000" dirty="0" smtClean="0"/>
              <a:t>10.2B supports a new feature called “Alternate Buffer Pool.”</a:t>
            </a:r>
          </a:p>
          <a:p>
            <a:r>
              <a:rPr lang="en-US" sz="3000" dirty="0" smtClean="0"/>
              <a:t>This can be used to isolate specified database objects (tables and/or indexes).</a:t>
            </a:r>
          </a:p>
          <a:p>
            <a:r>
              <a:rPr lang="en-US" sz="3000" dirty="0" smtClean="0"/>
              <a:t>The alternate buffer pool has its own distinct –B.</a:t>
            </a:r>
          </a:p>
          <a:p>
            <a:r>
              <a:rPr lang="en-US" sz="3000" dirty="0" smtClean="0"/>
              <a:t>If the database objects are smaller than –B, there is no need for the LRU algorithm.</a:t>
            </a:r>
          </a:p>
          <a:p>
            <a:r>
              <a:rPr lang="en-US" sz="3000" dirty="0" smtClean="0"/>
              <a:t>This can result in </a:t>
            </a:r>
            <a:r>
              <a:rPr lang="en-US" sz="3000" b="1" dirty="0" smtClean="0"/>
              <a:t>major</a:t>
            </a:r>
            <a:r>
              <a:rPr lang="en-US" sz="3000" dirty="0" smtClean="0"/>
              <a:t> performance improvements for small, but very active, tables.</a:t>
            </a:r>
          </a:p>
          <a:p>
            <a:r>
              <a:rPr lang="en-US" sz="3000" dirty="0" smtClean="0"/>
              <a:t>proutil  dbname  –C  enableB2  areaname</a:t>
            </a:r>
          </a:p>
          <a:p>
            <a:r>
              <a:rPr lang="en-US" sz="3000" dirty="0" smtClean="0"/>
              <a:t>Table and Index level selection is for Type 2 only!</a:t>
            </a:r>
          </a:p>
        </p:txBody>
      </p:sp>
      <p:sp>
        <p:nvSpPr>
          <p:cNvPr id="4" name="Slide Number Placeholder 3"/>
          <p:cNvSpPr>
            <a:spLocks noGrp="1"/>
          </p:cNvSpPr>
          <p:nvPr>
            <p:ph type="sldNum" sz="quarter" idx="12"/>
          </p:nvPr>
        </p:nvSpPr>
        <p:spPr/>
        <p:txBody>
          <a:bodyPr/>
          <a:lstStyle/>
          <a:p>
            <a:fld id="{5657C8AD-9CD5-4FD6-B96A-EC63C8DD4688}" type="slidenum">
              <a:rPr lang="en-US" smtClean="0"/>
              <a:pPr/>
              <a:t>45</a:t>
            </a:fld>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a:t>
            </a:r>
            <a:endParaRPr lang="en-US" sz="2700" dirty="0"/>
          </a:p>
        </p:txBody>
      </p:sp>
      <p:sp>
        <p:nvSpPr>
          <p:cNvPr id="3" name="Content Placeholder 2"/>
          <p:cNvSpPr>
            <a:spLocks noGrp="1"/>
          </p:cNvSpPr>
          <p:nvPr>
            <p:ph idx="1"/>
          </p:nvPr>
        </p:nvSpPr>
        <p:spPr>
          <a:xfrm>
            <a:off x="457200" y="1600200"/>
            <a:ext cx="8458200" cy="4800600"/>
          </a:xfrm>
        </p:spPr>
        <p:txBody>
          <a:bodyPr>
            <a:normAutofit/>
          </a:bodyPr>
          <a:lstStyle/>
          <a:p>
            <a:r>
              <a:rPr lang="en-US" sz="3000" dirty="0" smtClean="0">
                <a:solidFill>
                  <a:schemeClr val="tx1"/>
                </a:solidFill>
              </a:rPr>
              <a:t>Always use Type 2 storage areas.</a:t>
            </a:r>
          </a:p>
          <a:p>
            <a:r>
              <a:rPr lang="en-US" sz="3000" dirty="0" smtClean="0">
                <a:solidFill>
                  <a:schemeClr val="tx1"/>
                </a:solidFill>
              </a:rPr>
              <a:t>Define your storage areas based on technical attributes of the data.</a:t>
            </a:r>
          </a:p>
          <a:p>
            <a:r>
              <a:rPr lang="en-US" sz="3000" dirty="0" smtClean="0">
                <a:solidFill>
                  <a:schemeClr val="tx1"/>
                </a:solidFill>
              </a:rPr>
              <a:t>Static analysis isn’t enough – you need to also monitor runtime behaviors.</a:t>
            </a:r>
          </a:p>
          <a:p>
            <a:r>
              <a:rPr lang="en-US" sz="3000" dirty="0" smtClean="0">
                <a:solidFill>
                  <a:schemeClr val="tx1"/>
                </a:solidFill>
              </a:rPr>
              <a:t>White Star Software has a great deal of experience in optimizing storage.  We would be happy to engage with any customer that would like our help!</a:t>
            </a:r>
          </a:p>
        </p:txBody>
      </p:sp>
      <p:sp>
        <p:nvSpPr>
          <p:cNvPr id="4" name="Slide Number Placeholder 3"/>
          <p:cNvSpPr>
            <a:spLocks noGrp="1"/>
          </p:cNvSpPr>
          <p:nvPr>
            <p:ph type="sldNum" sz="quarter" idx="12"/>
          </p:nvPr>
        </p:nvSpPr>
        <p:spPr/>
        <p:txBody>
          <a:bodyPr/>
          <a:lstStyle/>
          <a:p>
            <a:fld id="{5657C8AD-9CD5-4FD6-B96A-EC63C8DD4688}" type="slidenum">
              <a:rPr lang="en-US" smtClean="0"/>
              <a:pPr/>
              <a:t>46</a:t>
            </a:fld>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Box 3"/>
          <p:cNvSpPr txBox="1">
            <a:spLocks noChangeArrowheads="1"/>
          </p:cNvSpPr>
          <p:nvPr/>
        </p:nvSpPr>
        <p:spPr bwMode="auto">
          <a:xfrm>
            <a:off x="1905000" y="2514600"/>
            <a:ext cx="5257800" cy="1323975"/>
          </a:xfrm>
          <a:prstGeom prst="rect">
            <a:avLst/>
          </a:prstGeom>
          <a:noFill/>
          <a:ln w="9525">
            <a:noFill/>
            <a:miter lim="800000"/>
            <a:headEnd/>
            <a:tailEnd/>
          </a:ln>
        </p:spPr>
        <p:txBody>
          <a:bodyPr>
            <a:spAutoFit/>
          </a:bodyPr>
          <a:lstStyle/>
          <a:p>
            <a:r>
              <a:rPr lang="en-US" sz="8000" dirty="0" smtClean="0">
                <a:latin typeface="Calibri" pitchFamily="34" charset="0"/>
              </a:rPr>
              <a:t>Thank You</a:t>
            </a:r>
            <a:r>
              <a:rPr lang="en-US" sz="8000" dirty="0">
                <a:latin typeface="Calibri" pitchFamily="34" charset="0"/>
              </a:rPr>
              <a:t>!</a:t>
            </a:r>
          </a:p>
        </p:txBody>
      </p:sp>
      <p:sp>
        <p:nvSpPr>
          <p:cNvPr id="3" name="Slide Number Placeholder 2"/>
          <p:cNvSpPr>
            <a:spLocks noGrp="1"/>
          </p:cNvSpPr>
          <p:nvPr>
            <p:ph type="sldNum" sz="quarter" idx="12"/>
          </p:nvPr>
        </p:nvSpPr>
        <p:spPr/>
        <p:txBody>
          <a:bodyPr/>
          <a:lstStyle/>
          <a:p>
            <a:fld id="{5657C8AD-9CD5-4FD6-B96A-EC63C8DD4688}" type="slidenum">
              <a:rPr lang="en-US" smtClean="0"/>
              <a:pPr/>
              <a:t>47</a:t>
            </a:fld>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Box 3"/>
          <p:cNvSpPr txBox="1">
            <a:spLocks noChangeArrowheads="1"/>
          </p:cNvSpPr>
          <p:nvPr/>
        </p:nvSpPr>
        <p:spPr bwMode="auto">
          <a:xfrm>
            <a:off x="1676400" y="2514600"/>
            <a:ext cx="6096000" cy="1570038"/>
          </a:xfrm>
          <a:prstGeom prst="rect">
            <a:avLst/>
          </a:prstGeom>
          <a:noFill/>
          <a:ln w="9525">
            <a:noFill/>
            <a:miter lim="800000"/>
            <a:headEnd/>
            <a:tailEnd/>
          </a:ln>
        </p:spPr>
        <p:txBody>
          <a:bodyPr>
            <a:spAutoFit/>
          </a:bodyPr>
          <a:lstStyle/>
          <a:p>
            <a:r>
              <a:rPr lang="en-US" sz="9600" dirty="0">
                <a:latin typeface="Calibri" pitchFamily="34" charset="0"/>
              </a:rPr>
              <a:t>Questions?</a:t>
            </a:r>
          </a:p>
        </p:txBody>
      </p:sp>
      <p:sp>
        <p:nvSpPr>
          <p:cNvPr id="3" name="Slide Number Placeholder 2"/>
          <p:cNvSpPr>
            <a:spLocks noGrp="1"/>
          </p:cNvSpPr>
          <p:nvPr>
            <p:ph type="sldNum" sz="quarter" idx="12"/>
          </p:nvPr>
        </p:nvSpPr>
        <p:spPr/>
        <p:txBody>
          <a:bodyPr/>
          <a:lstStyle/>
          <a:p>
            <a:fld id="{5657C8AD-9CD5-4FD6-B96A-EC63C8DD4688}" type="slidenum">
              <a:rPr lang="en-US" smtClean="0"/>
              <a:pPr/>
              <a:t>48</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657C8AD-9CD5-4FD6-B96A-EC63C8DD4688}" type="slidenum">
              <a:rPr lang="en-US" smtClean="0"/>
              <a:pPr/>
              <a:t>5</a:t>
            </a:fld>
            <a:endParaRPr lang="en-US" dirty="0"/>
          </a:p>
        </p:txBody>
      </p:sp>
      <p:sp>
        <p:nvSpPr>
          <p:cNvPr id="5" name="Title 1"/>
          <p:cNvSpPr txBox="1">
            <a:spLocks/>
          </p:cNvSpPr>
          <p:nvPr/>
        </p:nvSpPr>
        <p:spPr>
          <a:xfrm>
            <a:off x="685800" y="1447800"/>
            <a:ext cx="7772400" cy="3505200"/>
          </a:xfrm>
          <a:prstGeom prst="rect">
            <a:avLst/>
          </a:prstGeom>
        </p:spPr>
        <p:txBody>
          <a:bodyPr>
            <a:noAutofit/>
          </a:bodyPr>
          <a:lstStyle/>
          <a:p>
            <a:pPr marL="0" marR="0" lvl="0" indent="0" algn="ctr" defTabSz="914400" rtl="0" eaLnBrk="1" fontAlgn="auto" latinLnBrk="0" hangingPunct="1">
              <a:lnSpc>
                <a:spcPts val="8400"/>
              </a:lnSpc>
              <a:spcBef>
                <a:spcPct val="0"/>
              </a:spcBef>
              <a:spcAft>
                <a:spcPts val="0"/>
              </a:spcAft>
              <a:buClrTx/>
              <a:buSzTx/>
              <a:buFontTx/>
              <a:buNone/>
              <a:tabLst/>
              <a:defRPr/>
            </a:pPr>
            <a:r>
              <a:rPr kumimoji="0" lang="en-US" sz="6000" b="1" i="0" u="none" strike="noStrike" kern="1200" cap="none" spc="0" normalizeH="0" baseline="0" noProof="0" dirty="0" smtClean="0">
                <a:ln>
                  <a:noFill/>
                </a:ln>
                <a:solidFill>
                  <a:schemeClr val="accent6">
                    <a:lumMod val="75000"/>
                  </a:schemeClr>
                </a:solidFill>
                <a:effectLst/>
                <a:uLnTx/>
                <a:uFillTx/>
                <a:latin typeface="+mj-lt"/>
                <a:ea typeface="+mj-ea"/>
                <a:cs typeface="+mj-cs"/>
              </a:rPr>
              <a:t>The Foundation of OpenEdge Storage Optimization</a:t>
            </a:r>
            <a:endParaRPr kumimoji="0" lang="en-US" sz="6000" b="1" i="0" u="none" strike="noStrike" kern="1200" cap="none" spc="0" normalizeH="0" baseline="0" noProof="0" dirty="0">
              <a:ln>
                <a:noFill/>
              </a:ln>
              <a:solidFill>
                <a:schemeClr val="accent6">
                  <a:lumMod val="75000"/>
                </a:schemeClr>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038600" y="3276600"/>
            <a:ext cx="2286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normAutofit/>
          </a:bodyPr>
          <a:lstStyle/>
          <a:p>
            <a:r>
              <a:rPr lang="en-US" dirty="0" smtClean="0"/>
              <a:t>Type 2 Storage Areas</a:t>
            </a:r>
            <a:endParaRPr lang="en-US" sz="2700" dirty="0"/>
          </a:p>
        </p:txBody>
      </p:sp>
      <p:sp>
        <p:nvSpPr>
          <p:cNvPr id="3" name="Content Placeholder 2"/>
          <p:cNvSpPr>
            <a:spLocks noGrp="1"/>
          </p:cNvSpPr>
          <p:nvPr>
            <p:ph idx="1"/>
          </p:nvPr>
        </p:nvSpPr>
        <p:spPr>
          <a:xfrm>
            <a:off x="457200" y="1600200"/>
            <a:ext cx="8382000" cy="4800600"/>
          </a:xfrm>
        </p:spPr>
        <p:txBody>
          <a:bodyPr>
            <a:normAutofit/>
          </a:bodyPr>
          <a:lstStyle/>
          <a:p>
            <a:r>
              <a:rPr lang="en-US" dirty="0" smtClean="0"/>
              <a:t>Type 2 storage areas are the foundation for all advanced features of the </a:t>
            </a:r>
            <a:r>
              <a:rPr lang="en-US" dirty="0" err="1" smtClean="0"/>
              <a:t>OpenEdge</a:t>
            </a:r>
            <a:r>
              <a:rPr lang="en-US" dirty="0" smtClean="0"/>
              <a:t> database.</a:t>
            </a:r>
          </a:p>
          <a:p>
            <a:r>
              <a:rPr lang="en-US" dirty="0" smtClean="0"/>
              <a:t>Type 2 areas have cluster sizes of 8, 64 or 512.</a:t>
            </a:r>
            <a:br>
              <a:rPr lang="en-US" dirty="0" smtClean="0"/>
            </a:br>
            <a:r>
              <a:rPr lang="en-US" dirty="0" smtClean="0"/>
              <a:t/>
            </a:r>
            <a:br>
              <a:rPr lang="en-US" dirty="0" smtClean="0"/>
            </a:br>
            <a:endParaRPr lang="en-US" dirty="0" smtClean="0"/>
          </a:p>
          <a:p>
            <a:r>
              <a:rPr lang="en-US" dirty="0" smtClean="0"/>
              <a:t>Cluster sizes of 0 or 1 are Type 1 areas.</a:t>
            </a:r>
          </a:p>
          <a:p>
            <a:r>
              <a:rPr lang="en-US" dirty="0" smtClean="0"/>
              <a:t>Data blocks in Type 2 areas contain data from just one table.</a:t>
            </a:r>
          </a:p>
        </p:txBody>
      </p:sp>
      <p:sp>
        <p:nvSpPr>
          <p:cNvPr id="4" name="TextBox 3"/>
          <p:cNvSpPr txBox="1"/>
          <p:nvPr/>
        </p:nvSpPr>
        <p:spPr>
          <a:xfrm>
            <a:off x="152400" y="3283803"/>
            <a:ext cx="8458200" cy="830997"/>
          </a:xfrm>
          <a:prstGeom prst="rect">
            <a:avLst/>
          </a:prstGeom>
          <a:noFill/>
        </p:spPr>
        <p:txBody>
          <a:bodyPr wrap="square" rtlCol="0">
            <a:spAutoFit/>
          </a:bodyPr>
          <a:lstStyle/>
          <a:p>
            <a:r>
              <a:rPr lang="en-US" sz="2400" dirty="0" smtClean="0"/>
              <a:t>                 # misc32 storage area</a:t>
            </a:r>
          </a:p>
          <a:p>
            <a:r>
              <a:rPr lang="en-US" sz="2400" dirty="0" smtClean="0"/>
              <a:t>                 d “misc32_dat":11,32;8 .</a:t>
            </a:r>
            <a:endParaRPr lang="en-US" sz="2400" dirty="0"/>
          </a:p>
        </p:txBody>
      </p:sp>
      <p:sp>
        <p:nvSpPr>
          <p:cNvPr id="5" name="Slide Number Placeholder 4"/>
          <p:cNvSpPr>
            <a:spLocks noGrp="1"/>
          </p:cNvSpPr>
          <p:nvPr>
            <p:ph type="sldNum" sz="quarter" idx="12"/>
          </p:nvPr>
        </p:nvSpPr>
        <p:spPr/>
        <p:txBody>
          <a:bodyPr/>
          <a:lstStyle/>
          <a:p>
            <a:fld id="{5657C8AD-9CD5-4FD6-B96A-EC63C8DD4688}"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Only Read What You Need</a:t>
            </a:r>
            <a:endParaRPr lang="en-US" sz="2700" dirty="0"/>
          </a:p>
        </p:txBody>
      </p:sp>
      <p:sp>
        <p:nvSpPr>
          <p:cNvPr id="3" name="Content Placeholder 2"/>
          <p:cNvSpPr>
            <a:spLocks noGrp="1"/>
          </p:cNvSpPr>
          <p:nvPr>
            <p:ph idx="1"/>
          </p:nvPr>
        </p:nvSpPr>
        <p:spPr/>
        <p:txBody>
          <a:bodyPr>
            <a:normAutofit lnSpcReduction="10000"/>
          </a:bodyPr>
          <a:lstStyle/>
          <a:p>
            <a:r>
              <a:rPr lang="en-US" dirty="0" smtClean="0"/>
              <a:t>Because data blocks in Type 2 storage areas are “asocial”:</a:t>
            </a:r>
          </a:p>
          <a:p>
            <a:pPr lvl="1"/>
            <a:r>
              <a:rPr lang="en-US" dirty="0" smtClean="0"/>
              <a:t>Locality of reference is leveraged more strongly.</a:t>
            </a:r>
          </a:p>
          <a:p>
            <a:pPr lvl="1"/>
            <a:r>
              <a:rPr lang="en-US" dirty="0" smtClean="0"/>
              <a:t>Table-oriented utilities such as index rebuild, binary dump and so forth know </a:t>
            </a:r>
            <a:r>
              <a:rPr lang="en-US" b="1" dirty="0" smtClean="0"/>
              <a:t>exactly</a:t>
            </a:r>
            <a:r>
              <a:rPr lang="en-US" dirty="0" smtClean="0"/>
              <a:t> which blocks they need to read and which blocks they do not need to read.</a:t>
            </a:r>
          </a:p>
          <a:p>
            <a:pPr lvl="1"/>
            <a:r>
              <a:rPr lang="en-US" dirty="0" smtClean="0"/>
              <a:t>DB features, such as the SQL-92 fast table scan and fast table drop, can operate much more effectively.</a:t>
            </a:r>
          </a:p>
        </p:txBody>
      </p:sp>
      <p:sp>
        <p:nvSpPr>
          <p:cNvPr id="4" name="Slide Number Placeholder 3"/>
          <p:cNvSpPr>
            <a:spLocks noGrp="1"/>
          </p:cNvSpPr>
          <p:nvPr>
            <p:ph type="sldNum" sz="quarter" idx="12"/>
          </p:nvPr>
        </p:nvSpPr>
        <p:spPr/>
        <p:txBody>
          <a:bodyPr/>
          <a:lstStyle/>
          <a:p>
            <a:fld id="{5657C8AD-9CD5-4FD6-B96A-EC63C8DD4688}"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MYTH</a:t>
            </a:r>
            <a:endParaRPr lang="en-US" sz="2700" dirty="0"/>
          </a:p>
        </p:txBody>
      </p:sp>
      <p:sp>
        <p:nvSpPr>
          <p:cNvPr id="3" name="Content Placeholder 2"/>
          <p:cNvSpPr>
            <a:spLocks noGrp="1"/>
          </p:cNvSpPr>
          <p:nvPr>
            <p:ph idx="1"/>
          </p:nvPr>
        </p:nvSpPr>
        <p:spPr>
          <a:xfrm>
            <a:off x="457200" y="2057400"/>
            <a:ext cx="8229600" cy="3429000"/>
          </a:xfrm>
        </p:spPr>
        <p:txBody>
          <a:bodyPr>
            <a:normAutofit/>
          </a:bodyPr>
          <a:lstStyle/>
          <a:p>
            <a:r>
              <a:rPr lang="en-US" dirty="0" smtClean="0"/>
              <a:t>Storage optimization is just for large tables.</a:t>
            </a:r>
          </a:p>
          <a:p>
            <a:endParaRPr lang="en-US" dirty="0" smtClean="0"/>
          </a:p>
          <a:p>
            <a:r>
              <a:rPr lang="en-US" dirty="0" smtClean="0"/>
              <a:t>Type 2 storage areas are just for large tables.</a:t>
            </a:r>
          </a:p>
          <a:p>
            <a:endParaRPr lang="en-US" dirty="0" smtClean="0"/>
          </a:p>
        </p:txBody>
      </p:sp>
      <p:sp>
        <p:nvSpPr>
          <p:cNvPr id="4" name="Slide Number Placeholder 3"/>
          <p:cNvSpPr>
            <a:spLocks noGrp="1"/>
          </p:cNvSpPr>
          <p:nvPr>
            <p:ph type="sldNum" sz="quarter" idx="12"/>
          </p:nvPr>
        </p:nvSpPr>
        <p:spPr/>
        <p:txBody>
          <a:bodyPr/>
          <a:lstStyle/>
          <a:p>
            <a:fld id="{5657C8AD-9CD5-4FD6-B96A-EC63C8DD4688}"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Truth</a:t>
            </a:r>
            <a:endParaRPr lang="en-US" sz="2700" dirty="0"/>
          </a:p>
        </p:txBody>
      </p:sp>
      <p:sp>
        <p:nvSpPr>
          <p:cNvPr id="3" name="Content Placeholder 2"/>
          <p:cNvSpPr>
            <a:spLocks noGrp="1"/>
          </p:cNvSpPr>
          <p:nvPr>
            <p:ph idx="1"/>
          </p:nvPr>
        </p:nvSpPr>
        <p:spPr>
          <a:xfrm>
            <a:off x="685800" y="2057400"/>
            <a:ext cx="7620000" cy="3962399"/>
          </a:xfrm>
        </p:spPr>
        <p:txBody>
          <a:bodyPr>
            <a:normAutofit/>
          </a:bodyPr>
          <a:lstStyle/>
          <a:p>
            <a:pPr marL="284163" indent="-284163"/>
            <a:r>
              <a:rPr lang="en-US" sz="3600" dirty="0" smtClean="0"/>
              <a:t>Very small, yet active tables often dominate an application’s IO profile.</a:t>
            </a:r>
          </a:p>
          <a:p>
            <a:pPr marL="284163" indent="-284163"/>
            <a:endParaRPr lang="en-US" sz="3600" dirty="0" smtClean="0"/>
          </a:p>
          <a:p>
            <a:pPr marL="284163" indent="-284163"/>
            <a:r>
              <a:rPr lang="en-US" sz="3600" dirty="0" smtClean="0"/>
              <a:t>And type 2 areas are a very powerful tool for addressing this.</a:t>
            </a:r>
          </a:p>
        </p:txBody>
      </p:sp>
      <p:sp>
        <p:nvSpPr>
          <p:cNvPr id="4" name="Slide Number Placeholder 3"/>
          <p:cNvSpPr>
            <a:spLocks noGrp="1"/>
          </p:cNvSpPr>
          <p:nvPr>
            <p:ph type="sldNum" sz="quarter" idx="12"/>
          </p:nvPr>
        </p:nvSpPr>
        <p:spPr/>
        <p:txBody>
          <a:bodyPr/>
          <a:lstStyle/>
          <a:p>
            <a:fld id="{5657C8AD-9CD5-4FD6-B96A-EC63C8DD4688}"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BAppraise Master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DBAppraise Master Template</Template>
  <TotalTime>9137</TotalTime>
  <Words>6460</Words>
  <Application>Microsoft Office PowerPoint</Application>
  <PresentationFormat>On-screen Show (4:3)</PresentationFormat>
  <Paragraphs>1208</Paragraphs>
  <Slides>48</Slides>
  <Notes>44</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DBAppraise Master Template</vt:lpstr>
      <vt:lpstr>Storage Optimization Strategies</vt:lpstr>
      <vt:lpstr>A Few Words about the Speaker</vt:lpstr>
      <vt:lpstr>We Will NOT be Talking about:</vt:lpstr>
      <vt:lpstr>What Do We Mean by “Storage Optimization”?</vt:lpstr>
      <vt:lpstr>PowerPoint Presentation</vt:lpstr>
      <vt:lpstr>Type 2 Storage Areas</vt:lpstr>
      <vt:lpstr>Only Read What You Need</vt:lpstr>
      <vt:lpstr>MYTH</vt:lpstr>
      <vt:lpstr>Truth</vt:lpstr>
      <vt:lpstr>Case Study</vt:lpstr>
      <vt:lpstr>Type 2 Storage Area Usage</vt:lpstr>
      <vt:lpstr>PowerPoint Presentation</vt:lpstr>
      <vt:lpstr>Use the Largest DB Block Size</vt:lpstr>
      <vt:lpstr>What about Windows?</vt:lpstr>
      <vt:lpstr>Use Many (Type 2) Storage Areas</vt:lpstr>
      <vt:lpstr>PowerPoint Presentation</vt:lpstr>
      <vt:lpstr>Fragmentation and Scatter</vt:lpstr>
      <vt:lpstr>Fragmentation and Scatter</vt:lpstr>
      <vt:lpstr>Fragmentation and Scatter</vt:lpstr>
      <vt:lpstr>Create Limit</vt:lpstr>
      <vt:lpstr>Toss Limit</vt:lpstr>
      <vt:lpstr>PowerPoint Presentation</vt:lpstr>
      <vt:lpstr>Create and Toss Limit Usage</vt:lpstr>
      <vt:lpstr>PowerPoint Presentation</vt:lpstr>
      <vt:lpstr>Why not “One Size Fits All”?</vt:lpstr>
      <vt:lpstr>Set Rows Per Block Optimally</vt:lpstr>
      <vt:lpstr>PowerPoint Presentation</vt:lpstr>
      <vt:lpstr>Set Rows Per Block Optimally</vt:lpstr>
      <vt:lpstr>Set Rows Per Block Optimally</vt:lpstr>
      <vt:lpstr>Set Rows Per Block Optimally</vt:lpstr>
      <vt:lpstr>Rows Per Block Caveats</vt:lpstr>
      <vt:lpstr>PowerPoint Presentation</vt:lpstr>
      <vt:lpstr>Blocks Per Cluster</vt:lpstr>
      <vt:lpstr>Why not “One Size Fits All”?</vt:lpstr>
      <vt:lpstr>Set Cluster Size Optimally</vt:lpstr>
      <vt:lpstr>Different Index Sizes</vt:lpstr>
      <vt:lpstr>PowerPoint Presentation</vt:lpstr>
      <vt:lpstr>Logical Scatter Case Study</vt:lpstr>
      <vt:lpstr>Perform IO in the Optimal Order</vt:lpstr>
      <vt:lpstr>Perform IO in the Optimal Order</vt:lpstr>
      <vt:lpstr>Perform IO in the Optimal Order</vt:lpstr>
      <vt:lpstr>Logical Scatter Case Study</vt:lpstr>
      <vt:lpstr>PowerPoint Presentation</vt:lpstr>
      <vt:lpstr>… in Big B You Should Trust!</vt:lpstr>
      <vt:lpstr>New Feature!</vt:lpstr>
      <vt:lpstr>Conclusion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Progress OpenEdge DBA Worst Practices</dc:title>
  <dc:creator>Tom Bascom</dc:creator>
  <cp:lastModifiedBy>Tom</cp:lastModifiedBy>
  <cp:revision>312</cp:revision>
  <dcterms:created xsi:type="dcterms:W3CDTF">2009-05-28T13:01:27Z</dcterms:created>
  <dcterms:modified xsi:type="dcterms:W3CDTF">2012-05-05T14:56:34Z</dcterms:modified>
</cp:coreProperties>
</file>